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7" r:id="rId3"/>
    <p:sldId id="258" r:id="rId4"/>
    <p:sldId id="269" r:id="rId5"/>
    <p:sldId id="259" r:id="rId6"/>
    <p:sldId id="260" r:id="rId7"/>
    <p:sldId id="261" r:id="rId8"/>
    <p:sldId id="272" r:id="rId9"/>
    <p:sldId id="268" r:id="rId10"/>
    <p:sldId id="262" r:id="rId11"/>
    <p:sldId id="263" r:id="rId12"/>
    <p:sldId id="266" r:id="rId13"/>
    <p:sldId id="270" r:id="rId14"/>
    <p:sldId id="273" r:id="rId15"/>
    <p:sldId id="271" r:id="rId16"/>
    <p:sldId id="265" r:id="rId17"/>
  </p:sldIdLst>
  <p:sldSz cx="9144000" cy="5143500" type="screen16x9"/>
  <p:notesSz cx="6858000" cy="9144000"/>
  <p:embeddedFontLst>
    <p:embeddedFont>
      <p:font typeface="Aharoni" panose="02010803020104030203" pitchFamily="2" charset="-79"/>
      <p:bold r:id="rId19"/>
    </p:embeddedFont>
    <p:embeddedFont>
      <p:font typeface="Century Gothic" panose="020B050202020202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Wingdings 3" panose="05040102010807070707" pitchFamily="18" charset="2"/>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CkntMLBVTeWQU5oVR1qqcpYQI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74"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d7fbc291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2d7fbc291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d7fbc291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2d7fbc291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754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d7fbc291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2d7fbc291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68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d7fbc291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2d7fbc291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032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d7fbc291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2d7fbc291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572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1755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30398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98729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1037128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360209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s-AR" smtClean="0"/>
              <a:t>‹Nº›</a:t>
            </a:fld>
            <a:endParaRPr lang="es-A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74404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3426174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s-AR" smtClean="0"/>
              <a:t>‹Nº›</a:t>
            </a:fld>
            <a:endParaRPr lang="es-A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75155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70150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3421427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2056354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5"/>
        <p:cNvGrpSpPr/>
        <p:nvPr/>
      </p:nvGrpSpPr>
      <p:grpSpPr>
        <a:xfrm>
          <a:off x="0" y="0"/>
          <a:ext cx="0" cy="0"/>
          <a:chOff x="0" y="0"/>
          <a:chExt cx="0" cy="0"/>
        </a:xfrm>
      </p:grpSpPr>
      <p:sp>
        <p:nvSpPr>
          <p:cNvPr id="18" name="Google Shape;18;p1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9" name="Google Shape;19;p11"/>
          <p:cNvSpPr txBox="1">
            <a:spLocks noGrp="1"/>
          </p:cNvSpPr>
          <p:nvPr>
            <p:ph type="body" idx="1"/>
          </p:nvPr>
        </p:nvSpPr>
        <p:spPr>
          <a:xfrm>
            <a:off x="471900" y="1919075"/>
            <a:ext cx="3999900" cy="2710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0" name="Google Shape;20;p11"/>
          <p:cNvSpPr txBox="1">
            <a:spLocks noGrp="1"/>
          </p:cNvSpPr>
          <p:nvPr>
            <p:ph type="body" idx="2"/>
          </p:nvPr>
        </p:nvSpPr>
        <p:spPr>
          <a:xfrm>
            <a:off x="4694250" y="1919075"/>
            <a:ext cx="3999900" cy="2710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1" name="Google Shape;21;p1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787045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2"/>
        <p:cNvGrpSpPr/>
        <p:nvPr/>
      </p:nvGrpSpPr>
      <p:grpSpPr>
        <a:xfrm>
          <a:off x="0" y="0"/>
          <a:ext cx="0" cy="0"/>
          <a:chOff x="0" y="0"/>
          <a:chExt cx="0" cy="0"/>
        </a:xfrm>
      </p:grpSpPr>
      <p:sp>
        <p:nvSpPr>
          <p:cNvPr id="25" name="Google Shape;25;p1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26" name="Google Shape;26;p12"/>
          <p:cNvSpPr txBox="1">
            <a:spLocks noGrp="1"/>
          </p:cNvSpPr>
          <p:nvPr>
            <p:ph type="subTitle" idx="1"/>
          </p:nvPr>
        </p:nvSpPr>
        <p:spPr>
          <a:xfrm>
            <a:off x="265500" y="2779467"/>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 name="Google Shape;27;p12"/>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28" name="Google Shape;28;p1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41352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460950" y="2065350"/>
            <a:ext cx="8222100" cy="1012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31" name="Google Shape;31;p1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4114070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4167289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2"/>
        <p:cNvGrpSpPr/>
        <p:nvPr/>
      </p:nvGrpSpPr>
      <p:grpSpPr>
        <a:xfrm>
          <a:off x="0" y="0"/>
          <a:ext cx="0" cy="0"/>
          <a:chOff x="0" y="0"/>
          <a:chExt cx="0" cy="0"/>
        </a:xfrm>
      </p:grpSpPr>
      <p:sp>
        <p:nvSpPr>
          <p:cNvPr id="35" name="Google Shape;35;p14"/>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36" name="Google Shape;36;p14"/>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 name="Google Shape;37;p1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56218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41" name="Google Shape;41;p15"/>
          <p:cNvSpPr txBox="1">
            <a:spLocks noGrp="1"/>
          </p:cNvSpPr>
          <p:nvPr>
            <p:ph type="title"/>
          </p:nvPr>
        </p:nvSpPr>
        <p:spPr>
          <a:xfrm>
            <a:off x="226078" y="357800"/>
            <a:ext cx="2808000" cy="953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 name="Google Shape;42;p15"/>
          <p:cNvSpPr txBox="1">
            <a:spLocks noGrp="1"/>
          </p:cNvSpPr>
          <p:nvPr>
            <p:ph type="body" idx="1"/>
          </p:nvPr>
        </p:nvSpPr>
        <p:spPr>
          <a:xfrm>
            <a:off x="226075" y="1465800"/>
            <a:ext cx="2808000" cy="31635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chemeClr val="lt1"/>
              </a:buClr>
              <a:buSzPts val="1200"/>
              <a:buChar char="●"/>
              <a:defRPr sz="12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43" name="Google Shape;43;p1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9959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3302577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106042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1972747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86495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2982556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236476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8/20/2022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3984906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8/20/2022</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s-AR" smtClean="0"/>
              <a:t>‹Nº›</a:t>
            </a:fld>
            <a:endParaRPr lang="es-AR"/>
          </a:p>
        </p:txBody>
      </p:sp>
    </p:spTree>
    <p:extLst>
      <p:ext uri="{BB962C8B-B14F-4D97-AF65-F5344CB8AC3E}">
        <p14:creationId xmlns:p14="http://schemas.microsoft.com/office/powerpoint/2010/main" val="8958069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6"/>
        <p:cNvGrpSpPr/>
        <p:nvPr/>
      </p:nvGrpSpPr>
      <p:grpSpPr>
        <a:xfrm>
          <a:off x="0" y="0"/>
          <a:ext cx="0" cy="0"/>
          <a:chOff x="0" y="0"/>
          <a:chExt cx="0" cy="0"/>
        </a:xfrm>
      </p:grpSpPr>
      <p:sp>
        <p:nvSpPr>
          <p:cNvPr id="67" name="Google Shape;67;p1"/>
          <p:cNvSpPr txBox="1">
            <a:spLocks noGrp="1"/>
          </p:cNvSpPr>
          <p:nvPr>
            <p:ph type="ctrTitle"/>
          </p:nvPr>
        </p:nvSpPr>
        <p:spPr>
          <a:xfrm>
            <a:off x="3646967" y="0"/>
            <a:ext cx="5497033" cy="170120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PROYECTO FINAL</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a:p>
            <a:pPr marL="0" lvl="0" indent="0" algn="ctr" rtl="0">
              <a:lnSpc>
                <a:spcPct val="100000"/>
              </a:lnSpc>
              <a:spcBef>
                <a:spcPts val="0"/>
              </a:spcBef>
              <a:spcAft>
                <a:spcPts val="0"/>
              </a:spcAft>
              <a:buSzPts val="4800"/>
              <a:buNone/>
            </a:pPr>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DATA SCIENCE</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6" name="CuadroTexto 5">
            <a:extLst>
              <a:ext uri="{FF2B5EF4-FFF2-40B4-BE49-F238E27FC236}">
                <a16:creationId xmlns:a16="http://schemas.microsoft.com/office/drawing/2014/main" id="{91E9203D-5527-41DC-9B24-7FF998C61821}"/>
              </a:ext>
            </a:extLst>
          </p:cNvPr>
          <p:cNvSpPr txBox="1"/>
          <p:nvPr/>
        </p:nvSpPr>
        <p:spPr>
          <a:xfrm>
            <a:off x="0" y="3157870"/>
            <a:ext cx="1107996" cy="646331"/>
          </a:xfrm>
          <a:prstGeom prst="rect">
            <a:avLst/>
          </a:prstGeom>
          <a:noFill/>
          <a:ln>
            <a:noFill/>
          </a:ln>
        </p:spPr>
        <p:txBody>
          <a:bodyPr spcFirstLastPara="1" vert="horz" wrap="square" lIns="91425" tIns="91425" rIns="91425" bIns="91425" rtlCol="0" anchor="b" anchorCtr="0">
            <a:noAutofit/>
          </a:bodyPr>
          <a:lstStyle>
            <a:lvl1pPr lvl="0" indent="0" algn="ctr" defTabSz="342900">
              <a:lnSpc>
                <a:spcPct val="100000"/>
              </a:lnSpc>
              <a:spcBef>
                <a:spcPts val="0"/>
              </a:spcBef>
              <a:spcAft>
                <a:spcPts val="0"/>
              </a:spcAft>
              <a:buSzPts val="4800"/>
              <a:buNone/>
              <a:defRPr sz="36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s-AR" sz="2800" dirty="0"/>
              <a:t>31/08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141730" y="0"/>
            <a:ext cx="7313925" cy="767700"/>
          </a:xfrm>
          <a:prstGeom prst="rect">
            <a:avLst/>
          </a:prstGeom>
          <a:noFill/>
          <a:ln>
            <a:noFill/>
          </a:ln>
        </p:spPr>
        <p:txBody>
          <a:bodyPr spcFirstLastPara="1" wrap="square" lIns="91425" tIns="91425" rIns="91425" bIns="91425" anchor="t" anchorCtr="0">
            <a:noAutofit/>
          </a:bodyPr>
          <a:lstStyle/>
          <a:p>
            <a:pPr marL="0" lvl="0" indent="0">
              <a:buSzPts val="4200"/>
            </a:pPr>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ALGORITMOS DE CLASIFICACIÓN</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119" name="Google Shape;119;p7"/>
          <p:cNvSpPr txBox="1">
            <a:spLocks noGrp="1"/>
          </p:cNvSpPr>
          <p:nvPr>
            <p:ph type="title" idx="4294967295"/>
          </p:nvPr>
        </p:nvSpPr>
        <p:spPr>
          <a:xfrm>
            <a:off x="222385" y="630658"/>
            <a:ext cx="1814513" cy="392112"/>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1200"/>
              </a:spcBef>
              <a:spcAft>
                <a:spcPts val="200"/>
              </a:spcAft>
              <a:buSzPts val="3200"/>
              <a:buNone/>
            </a:pPr>
            <a:r>
              <a:rPr lang="es" sz="1400" u="sng" dirty="0">
                <a:ln w="0"/>
                <a:solidFill>
                  <a:schemeClr val="tx1"/>
                </a:solidFill>
                <a:effectLst>
                  <a:outerShdw blurRad="38100" dist="19050" dir="2700000" algn="tl" rotWithShape="0">
                    <a:schemeClr val="dk1">
                      <a:alpha val="40000"/>
                    </a:schemeClr>
                  </a:outerShdw>
                </a:effectLst>
                <a:latin typeface="Arial"/>
                <a:ea typeface="+mn-ea"/>
                <a:cs typeface="Arial"/>
                <a:sym typeface="Arial"/>
              </a:rPr>
              <a:t>Decision Tree</a:t>
            </a:r>
            <a:endParaRPr sz="1400" u="sng" dirty="0">
              <a:ln w="0"/>
              <a:solidFill>
                <a:schemeClr val="tx1"/>
              </a:solidFill>
              <a:effectLst>
                <a:outerShdw blurRad="38100" dist="19050" dir="2700000" algn="tl" rotWithShape="0">
                  <a:schemeClr val="dk1">
                    <a:alpha val="40000"/>
                  </a:schemeClr>
                </a:outerShdw>
              </a:effectLst>
              <a:latin typeface="Arial"/>
              <a:ea typeface="+mn-ea"/>
              <a:cs typeface="Arial"/>
            </a:endParaRPr>
          </a:p>
        </p:txBody>
      </p:sp>
      <p:sp>
        <p:nvSpPr>
          <p:cNvPr id="121" name="Google Shape;121;p7"/>
          <p:cNvSpPr txBox="1">
            <a:spLocks noGrp="1"/>
          </p:cNvSpPr>
          <p:nvPr>
            <p:ph type="title" idx="4294967295"/>
          </p:nvPr>
        </p:nvSpPr>
        <p:spPr>
          <a:xfrm>
            <a:off x="3257876" y="1226574"/>
            <a:ext cx="1812925" cy="392112"/>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1200"/>
              </a:spcBef>
              <a:spcAft>
                <a:spcPts val="200"/>
              </a:spcAft>
              <a:buSzPts val="3200"/>
              <a:buNone/>
            </a:pPr>
            <a:r>
              <a:rPr lang="es" sz="1400" u="sng" dirty="0">
                <a:ln w="0"/>
                <a:solidFill>
                  <a:schemeClr val="tx1"/>
                </a:solidFill>
                <a:effectLst>
                  <a:outerShdw blurRad="38100" dist="19050" dir="2700000" algn="tl" rotWithShape="0">
                    <a:schemeClr val="dk1">
                      <a:alpha val="40000"/>
                    </a:schemeClr>
                  </a:outerShdw>
                </a:effectLst>
                <a:latin typeface="Arial"/>
                <a:ea typeface="+mn-ea"/>
                <a:cs typeface="Arial"/>
                <a:sym typeface="Arial"/>
              </a:rPr>
              <a:t>Random Forest</a:t>
            </a:r>
            <a:endParaRPr sz="1400" u="sng" dirty="0">
              <a:ln w="0"/>
              <a:solidFill>
                <a:schemeClr val="tx1"/>
              </a:solidFill>
              <a:effectLst>
                <a:outerShdw blurRad="38100" dist="19050" dir="2700000" algn="tl" rotWithShape="0">
                  <a:schemeClr val="dk1">
                    <a:alpha val="40000"/>
                  </a:schemeClr>
                </a:outerShdw>
              </a:effectLst>
              <a:latin typeface="Arial"/>
              <a:ea typeface="+mn-ea"/>
              <a:cs typeface="Arial"/>
            </a:endParaRPr>
          </a:p>
        </p:txBody>
      </p:sp>
      <p:sp>
        <p:nvSpPr>
          <p:cNvPr id="123" name="Google Shape;123;p7"/>
          <p:cNvSpPr txBox="1">
            <a:spLocks noGrp="1"/>
          </p:cNvSpPr>
          <p:nvPr>
            <p:ph type="title" idx="4294967295"/>
          </p:nvPr>
        </p:nvSpPr>
        <p:spPr>
          <a:xfrm>
            <a:off x="6039667" y="1757101"/>
            <a:ext cx="1812925" cy="392112"/>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1200"/>
              </a:spcBef>
              <a:spcAft>
                <a:spcPts val="200"/>
              </a:spcAft>
              <a:buSzPts val="3200"/>
              <a:buNone/>
            </a:pPr>
            <a:r>
              <a:rPr lang="es" sz="1400" u="sng" dirty="0">
                <a:ln w="0"/>
                <a:solidFill>
                  <a:schemeClr val="tx1"/>
                </a:solidFill>
                <a:effectLst>
                  <a:outerShdw blurRad="38100" dist="19050" dir="2700000" algn="tl" rotWithShape="0">
                    <a:schemeClr val="dk1">
                      <a:alpha val="40000"/>
                    </a:schemeClr>
                  </a:outerShdw>
                </a:effectLst>
                <a:latin typeface="Arial"/>
                <a:ea typeface="+mn-ea"/>
                <a:cs typeface="Arial"/>
                <a:sym typeface="Arial"/>
              </a:rPr>
              <a:t>KNN</a:t>
            </a:r>
            <a:endParaRPr sz="1100" u="sng" dirty="0">
              <a:ln w="0"/>
              <a:solidFill>
                <a:schemeClr val="tx1"/>
              </a:solidFill>
              <a:effectLst>
                <a:outerShdw blurRad="38100" dist="19050" dir="2700000" algn="tl" rotWithShape="0">
                  <a:schemeClr val="dk1">
                    <a:alpha val="40000"/>
                  </a:schemeClr>
                </a:outerShdw>
              </a:effectLst>
              <a:latin typeface="Arial"/>
              <a:ea typeface="+mn-ea"/>
              <a:cs typeface="Arial"/>
            </a:endParaRPr>
          </a:p>
        </p:txBody>
      </p:sp>
      <p:cxnSp>
        <p:nvCxnSpPr>
          <p:cNvPr id="118" name="Google Shape;118;p7"/>
          <p:cNvCxnSpPr/>
          <p:nvPr/>
        </p:nvCxnSpPr>
        <p:spPr>
          <a:xfrm>
            <a:off x="306913" y="2482675"/>
            <a:ext cx="0" cy="1038600"/>
          </a:xfrm>
          <a:prstGeom prst="straightConnector1">
            <a:avLst/>
          </a:prstGeom>
          <a:noFill/>
          <a:ln w="9525" cap="flat" cmpd="sng">
            <a:solidFill>
              <a:srgbClr val="B7B7B7"/>
            </a:solidFill>
            <a:prstDash val="solid"/>
            <a:round/>
            <a:headEnd type="none" w="sm" len="sm"/>
            <a:tailEnd type="none" w="sm" len="sm"/>
          </a:ln>
        </p:spPr>
      </p:cxnSp>
      <p:cxnSp>
        <p:nvCxnSpPr>
          <p:cNvPr id="120" name="Google Shape;120;p7"/>
          <p:cNvCxnSpPr>
            <a:cxnSpLocks/>
          </p:cNvCxnSpPr>
          <p:nvPr/>
        </p:nvCxnSpPr>
        <p:spPr>
          <a:xfrm flipH="1">
            <a:off x="3119273" y="629471"/>
            <a:ext cx="45915" cy="4514029"/>
          </a:xfrm>
          <a:prstGeom prst="straightConnector1">
            <a:avLst/>
          </a:prstGeom>
          <a:ln>
            <a:headEnd type="none" w="sm" len="sm"/>
            <a:tailEnd type="none" w="sm" len="sm"/>
          </a:ln>
        </p:spPr>
        <p:style>
          <a:lnRef idx="3">
            <a:schemeClr val="accent6"/>
          </a:lnRef>
          <a:fillRef idx="0">
            <a:schemeClr val="accent6"/>
          </a:fillRef>
          <a:effectRef idx="2">
            <a:schemeClr val="accent6"/>
          </a:effectRef>
          <a:fontRef idx="minor">
            <a:schemeClr val="tx1"/>
          </a:fontRef>
        </p:style>
      </p:cxnSp>
      <p:pic>
        <p:nvPicPr>
          <p:cNvPr id="124" name="Google Shape;124;p7"/>
          <p:cNvPicPr preferRelativeResize="0"/>
          <p:nvPr/>
        </p:nvPicPr>
        <p:blipFill rotWithShape="1">
          <a:blip r:embed="rId3">
            <a:alphaModFix/>
          </a:blip>
          <a:srcRect/>
          <a:stretch/>
        </p:blipFill>
        <p:spPr>
          <a:xfrm>
            <a:off x="303629" y="1069213"/>
            <a:ext cx="1620000" cy="2520000"/>
          </a:xfrm>
          <a:prstGeom prst="rect">
            <a:avLst/>
          </a:prstGeom>
          <a:noFill/>
          <a:ln>
            <a:noFill/>
          </a:ln>
        </p:spPr>
      </p:pic>
      <p:pic>
        <p:nvPicPr>
          <p:cNvPr id="125" name="Google Shape;125;p7"/>
          <p:cNvPicPr preferRelativeResize="0"/>
          <p:nvPr/>
        </p:nvPicPr>
        <p:blipFill rotWithShape="1">
          <a:blip r:embed="rId4">
            <a:alphaModFix/>
          </a:blip>
          <a:srcRect/>
          <a:stretch/>
        </p:blipFill>
        <p:spPr>
          <a:xfrm>
            <a:off x="3193997" y="1714938"/>
            <a:ext cx="1620000" cy="2520000"/>
          </a:xfrm>
          <a:prstGeom prst="rect">
            <a:avLst/>
          </a:prstGeom>
          <a:noFill/>
          <a:ln>
            <a:noFill/>
          </a:ln>
        </p:spPr>
      </p:pic>
      <p:pic>
        <p:nvPicPr>
          <p:cNvPr id="126" name="Google Shape;126;p7"/>
          <p:cNvPicPr preferRelativeResize="0"/>
          <p:nvPr/>
        </p:nvPicPr>
        <p:blipFill rotWithShape="1">
          <a:blip r:embed="rId5">
            <a:alphaModFix/>
          </a:blip>
          <a:srcRect/>
          <a:stretch/>
        </p:blipFill>
        <p:spPr>
          <a:xfrm>
            <a:off x="6067460" y="2149213"/>
            <a:ext cx="1620000" cy="2880000"/>
          </a:xfrm>
          <a:prstGeom prst="rect">
            <a:avLst/>
          </a:prstGeom>
          <a:noFill/>
          <a:ln>
            <a:noFill/>
          </a:ln>
        </p:spPr>
      </p:pic>
      <p:sp>
        <p:nvSpPr>
          <p:cNvPr id="127" name="Google Shape;127;p7"/>
          <p:cNvSpPr txBox="1"/>
          <p:nvPr/>
        </p:nvSpPr>
        <p:spPr>
          <a:xfrm>
            <a:off x="1897444" y="1337177"/>
            <a:ext cx="1443300" cy="860462"/>
          </a:xfrm>
          <a:prstGeom prst="rect">
            <a:avLst/>
          </a:prstGeom>
          <a:no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rgbClr val="000000"/>
              </a:buClr>
              <a:buSzPts val="1000"/>
              <a:buFont typeface="Arial"/>
              <a:buNone/>
            </a:pPr>
            <a:r>
              <a:rPr lang="es" sz="1100" dirty="0">
                <a:ln w="0"/>
                <a:effectLst>
                  <a:outerShdw blurRad="38100" dist="19050" dir="2700000" algn="tl" rotWithShape="0">
                    <a:schemeClr val="dk1">
                      <a:alpha val="40000"/>
                    </a:schemeClr>
                  </a:outerShdw>
                </a:effectLst>
                <a:latin typeface="Arial"/>
                <a:cs typeface="Arial"/>
                <a:sym typeface="Arial"/>
              </a:rPr>
              <a:t>matriz del modelo optimizado</a:t>
            </a:r>
            <a:endParaRPr sz="1100" dirty="0">
              <a:ln w="0"/>
              <a:effectLst>
                <a:outerShdw blurRad="38100" dist="19050" dir="2700000" algn="tl" rotWithShape="0">
                  <a:schemeClr val="dk1">
                    <a:alpha val="40000"/>
                  </a:schemeClr>
                </a:outerShdw>
              </a:effectLst>
              <a:latin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Roboto"/>
              <a:ea typeface="Roboto"/>
              <a:cs typeface="Roboto"/>
              <a:sym typeface="Roboto"/>
            </a:endParaRPr>
          </a:p>
        </p:txBody>
      </p:sp>
      <p:sp>
        <p:nvSpPr>
          <p:cNvPr id="128" name="Google Shape;128;p7"/>
          <p:cNvSpPr txBox="1"/>
          <p:nvPr/>
        </p:nvSpPr>
        <p:spPr>
          <a:xfrm>
            <a:off x="1889211" y="2544707"/>
            <a:ext cx="1342200" cy="860462"/>
          </a:xfrm>
          <a:prstGeom prst="rect">
            <a:avLst/>
          </a:prstGeom>
          <a:noFill/>
          <a:ln>
            <a:noFill/>
          </a:ln>
        </p:spPr>
        <p:txBody>
          <a:bodyPr spcFirstLastPara="1" wrap="square" lIns="91425" tIns="91425" rIns="91425" bIns="91425" anchor="t" anchorCtr="0">
            <a:spAutoFit/>
          </a:bodyPr>
          <a:lstStyle/>
          <a:p>
            <a:pPr>
              <a:lnSpc>
                <a:spcPct val="135714"/>
              </a:lnSpc>
              <a:buClr>
                <a:srgbClr val="000000"/>
              </a:buClr>
              <a:buSzPts val="1000"/>
            </a:pPr>
            <a:r>
              <a:rPr lang="es" sz="1100" dirty="0">
                <a:ln w="0"/>
                <a:effectLst>
                  <a:outerShdw blurRad="38100" dist="19050" dir="2700000" algn="tl" rotWithShape="0">
                    <a:schemeClr val="dk1">
                      <a:alpha val="40000"/>
                    </a:schemeClr>
                  </a:outerShdw>
                </a:effectLst>
                <a:latin typeface="Arial"/>
                <a:cs typeface="Arial"/>
                <a:sym typeface="Arial"/>
              </a:rPr>
              <a:t>matriz del modelo sin optimizar</a:t>
            </a:r>
            <a:endParaRPr sz="1100" dirty="0">
              <a:ln w="0"/>
              <a:effectLst>
                <a:outerShdw blurRad="38100" dist="19050" dir="2700000" algn="tl" rotWithShape="0">
                  <a:schemeClr val="dk1">
                    <a:alpha val="40000"/>
                  </a:schemeClr>
                </a:outerShdw>
              </a:effectLst>
              <a:latin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Roboto"/>
              <a:ea typeface="Roboto"/>
              <a:cs typeface="Roboto"/>
              <a:sym typeface="Roboto"/>
            </a:endParaRPr>
          </a:p>
        </p:txBody>
      </p:sp>
      <p:sp>
        <p:nvSpPr>
          <p:cNvPr id="129" name="Google Shape;129;p7"/>
          <p:cNvSpPr txBox="1"/>
          <p:nvPr/>
        </p:nvSpPr>
        <p:spPr>
          <a:xfrm>
            <a:off x="4684110" y="2005525"/>
            <a:ext cx="1443300" cy="860462"/>
          </a:xfrm>
          <a:prstGeom prst="rect">
            <a:avLst/>
          </a:prstGeom>
          <a:no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rgbClr val="000000"/>
              </a:buClr>
              <a:buSzPts val="1000"/>
              <a:buFont typeface="Arial"/>
              <a:buNone/>
            </a:pPr>
            <a:r>
              <a:rPr lang="es" sz="1100" dirty="0">
                <a:ln w="0"/>
                <a:effectLst>
                  <a:outerShdw blurRad="38100" dist="19050" dir="2700000" algn="tl" rotWithShape="0">
                    <a:schemeClr val="dk1">
                      <a:alpha val="40000"/>
                    </a:schemeClr>
                  </a:outerShdw>
                </a:effectLst>
                <a:latin typeface="Arial"/>
                <a:cs typeface="Arial"/>
                <a:sym typeface="Arial"/>
              </a:rPr>
              <a:t>matriz del modelo optimizado</a:t>
            </a:r>
            <a:endParaRPr sz="1100" dirty="0">
              <a:ln w="0"/>
              <a:effectLst>
                <a:outerShdw blurRad="38100" dist="19050" dir="2700000" algn="tl" rotWithShape="0">
                  <a:schemeClr val="dk1">
                    <a:alpha val="40000"/>
                  </a:schemeClr>
                </a:outerShdw>
              </a:effectLst>
              <a:latin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Roboto"/>
              <a:ea typeface="Roboto"/>
              <a:cs typeface="Roboto"/>
              <a:sym typeface="Roboto"/>
            </a:endParaRPr>
          </a:p>
        </p:txBody>
      </p:sp>
      <p:sp>
        <p:nvSpPr>
          <p:cNvPr id="130" name="Google Shape;130;p7"/>
          <p:cNvSpPr txBox="1"/>
          <p:nvPr/>
        </p:nvSpPr>
        <p:spPr>
          <a:xfrm>
            <a:off x="4711788" y="3137975"/>
            <a:ext cx="1443300" cy="860462"/>
          </a:xfrm>
          <a:prstGeom prst="rect">
            <a:avLst/>
          </a:prstGeom>
          <a:no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rgbClr val="000000"/>
              </a:buClr>
              <a:buSzPts val="1000"/>
              <a:buFont typeface="Arial"/>
              <a:buNone/>
            </a:pPr>
            <a:r>
              <a:rPr lang="es" sz="1100" dirty="0">
                <a:ln w="0"/>
                <a:effectLst>
                  <a:outerShdw blurRad="38100" dist="19050" dir="2700000" algn="tl" rotWithShape="0">
                    <a:schemeClr val="dk1">
                      <a:alpha val="40000"/>
                    </a:schemeClr>
                  </a:outerShdw>
                </a:effectLst>
                <a:latin typeface="Arial"/>
                <a:cs typeface="Arial"/>
                <a:sym typeface="Arial"/>
              </a:rPr>
              <a:t>matriz del modelo </a:t>
            </a:r>
            <a:endParaRPr sz="1100" dirty="0">
              <a:ln w="0"/>
              <a:effectLst>
                <a:outerShdw blurRad="38100" dist="19050" dir="2700000" algn="tl" rotWithShape="0">
                  <a:schemeClr val="dk1">
                    <a:alpha val="40000"/>
                  </a:schemeClr>
                </a:outerShdw>
              </a:effectLst>
              <a:latin typeface="Arial"/>
              <a:cs typeface="Arial"/>
              <a:sym typeface="Arial"/>
            </a:endParaRPr>
          </a:p>
          <a:p>
            <a:pPr marL="0" marR="0" lvl="0" indent="0" algn="l" rtl="0">
              <a:lnSpc>
                <a:spcPct val="135714"/>
              </a:lnSpc>
              <a:spcBef>
                <a:spcPts val="0"/>
              </a:spcBef>
              <a:spcAft>
                <a:spcPts val="0"/>
              </a:spcAft>
              <a:buClr>
                <a:srgbClr val="000000"/>
              </a:buClr>
              <a:buSzPts val="1000"/>
              <a:buFont typeface="Arial"/>
              <a:buNone/>
            </a:pPr>
            <a:r>
              <a:rPr lang="es" sz="1100" dirty="0">
                <a:ln w="0"/>
                <a:effectLst>
                  <a:outerShdw blurRad="38100" dist="19050" dir="2700000" algn="tl" rotWithShape="0">
                    <a:schemeClr val="dk1">
                      <a:alpha val="40000"/>
                    </a:schemeClr>
                  </a:outerShdw>
                </a:effectLst>
                <a:latin typeface="Arial"/>
                <a:cs typeface="Arial"/>
                <a:sym typeface="Arial"/>
              </a:rPr>
              <a:t>sin optimizar</a:t>
            </a:r>
            <a:endParaRPr sz="1100" dirty="0">
              <a:ln w="0"/>
              <a:effectLst>
                <a:outerShdw blurRad="38100" dist="19050" dir="2700000" algn="tl" rotWithShape="0">
                  <a:schemeClr val="dk1">
                    <a:alpha val="40000"/>
                  </a:schemeClr>
                </a:outerShdw>
              </a:effectLst>
              <a:latin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Roboto"/>
              <a:ea typeface="Roboto"/>
              <a:cs typeface="Roboto"/>
              <a:sym typeface="Roboto"/>
            </a:endParaRPr>
          </a:p>
        </p:txBody>
      </p:sp>
      <p:sp>
        <p:nvSpPr>
          <p:cNvPr id="131" name="Google Shape;131;p7"/>
          <p:cNvSpPr txBox="1"/>
          <p:nvPr/>
        </p:nvSpPr>
        <p:spPr>
          <a:xfrm>
            <a:off x="7686015" y="2595296"/>
            <a:ext cx="1321200" cy="868284"/>
          </a:xfrm>
          <a:prstGeom prst="rect">
            <a:avLst/>
          </a:prstGeom>
          <a:noFill/>
          <a:ln>
            <a:noFill/>
          </a:ln>
        </p:spPr>
        <p:txBody>
          <a:bodyPr spcFirstLastPara="1" wrap="square" lIns="91425" tIns="91425" rIns="91425" bIns="91425" anchor="t" anchorCtr="0">
            <a:spAutoFit/>
          </a:bodyPr>
          <a:lstStyle/>
          <a:p>
            <a:pPr indent="0" defTabSz="342900">
              <a:lnSpc>
                <a:spcPct val="107916"/>
              </a:lnSpc>
              <a:spcBef>
                <a:spcPts val="0"/>
              </a:spcBef>
              <a:spcAft>
                <a:spcPts val="800"/>
              </a:spcAft>
              <a:buClr>
                <a:schemeClr val="accent1"/>
              </a:buClr>
              <a:buSzPts val="1400"/>
              <a:buFont typeface="Arial"/>
              <a:buNone/>
            </a:pPr>
            <a:r>
              <a:rPr lang="es" sz="1100" dirty="0">
                <a:ln w="0"/>
                <a:effectLst>
                  <a:outerShdw blurRad="38100" dist="19050" dir="2700000" algn="tl" rotWithShape="0">
                    <a:schemeClr val="dk1">
                      <a:alpha val="40000"/>
                    </a:schemeClr>
                  </a:outerShdw>
                </a:effectLst>
                <a:latin typeface="Arial"/>
                <a:cs typeface="Arial"/>
                <a:sym typeface="Arial"/>
              </a:rPr>
              <a:t>matriz del modelo optimizado</a:t>
            </a:r>
            <a:endParaRPr sz="1100" dirty="0">
              <a:ln w="0"/>
              <a:effectLst>
                <a:outerShdw blurRad="38100" dist="19050" dir="2700000" algn="tl" rotWithShape="0">
                  <a:schemeClr val="dk1">
                    <a:alpha val="40000"/>
                  </a:schemeClr>
                </a:outerShdw>
              </a:effectLst>
              <a:latin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Roboto"/>
              <a:ea typeface="Roboto"/>
              <a:cs typeface="Roboto"/>
              <a:sym typeface="Roboto"/>
            </a:endParaRPr>
          </a:p>
        </p:txBody>
      </p:sp>
      <p:sp>
        <p:nvSpPr>
          <p:cNvPr id="132" name="Google Shape;132;p7"/>
          <p:cNvSpPr txBox="1"/>
          <p:nvPr/>
        </p:nvSpPr>
        <p:spPr>
          <a:xfrm>
            <a:off x="7686015" y="3906545"/>
            <a:ext cx="1443300" cy="806729"/>
          </a:xfrm>
          <a:prstGeom prst="rect">
            <a:avLst/>
          </a:prstGeom>
          <a:noFill/>
          <a:ln>
            <a:noFill/>
          </a:ln>
        </p:spPr>
        <p:txBody>
          <a:bodyPr spcFirstLastPara="1" wrap="square" lIns="91425" tIns="91425" rIns="91425" bIns="91425" anchor="t" anchorCtr="0">
            <a:spAutoFit/>
          </a:bodyPr>
          <a:lstStyle/>
          <a:p>
            <a:pPr marR="0" lvl="0" defTabSz="342900">
              <a:lnSpc>
                <a:spcPct val="107916"/>
              </a:lnSpc>
              <a:spcAft>
                <a:spcPts val="800"/>
              </a:spcAft>
              <a:buClr>
                <a:schemeClr val="accent1"/>
              </a:buClr>
              <a:buSzPts val="1400"/>
            </a:pPr>
            <a:r>
              <a:rPr lang="es" sz="1100" dirty="0">
                <a:ln w="0"/>
                <a:effectLst>
                  <a:outerShdw blurRad="38100" dist="19050" dir="2700000" algn="tl" rotWithShape="0">
                    <a:schemeClr val="dk1">
                      <a:alpha val="40000"/>
                    </a:schemeClr>
                  </a:outerShdw>
                </a:effectLst>
                <a:latin typeface="Arial"/>
                <a:cs typeface="Arial"/>
                <a:sym typeface="Arial"/>
              </a:rPr>
              <a:t>matriz del modelo sin optimizar</a:t>
            </a:r>
            <a:endParaRPr sz="1100" dirty="0">
              <a:ln w="0"/>
              <a:effectLst>
                <a:outerShdw blurRad="38100" dist="19050" dir="2700000" algn="tl" rotWithShape="0">
                  <a:schemeClr val="dk1">
                    <a:alpha val="40000"/>
                  </a:schemeClr>
                </a:outerShdw>
              </a:effectLst>
              <a:latin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000" b="0" i="0" u="none" strike="noStrike" cap="none" dirty="0">
              <a:solidFill>
                <a:srgbClr val="000000"/>
              </a:solidFill>
              <a:latin typeface="Roboto"/>
              <a:ea typeface="Roboto"/>
              <a:cs typeface="Roboto"/>
              <a:sym typeface="Roboto"/>
            </a:endParaRPr>
          </a:p>
        </p:txBody>
      </p:sp>
      <p:cxnSp>
        <p:nvCxnSpPr>
          <p:cNvPr id="122" name="Google Shape;122;p7"/>
          <p:cNvCxnSpPr>
            <a:cxnSpLocks/>
          </p:cNvCxnSpPr>
          <p:nvPr/>
        </p:nvCxnSpPr>
        <p:spPr>
          <a:xfrm>
            <a:off x="6024728" y="604449"/>
            <a:ext cx="0" cy="4539051"/>
          </a:xfrm>
          <a:prstGeom prst="straightConnector1">
            <a:avLst/>
          </a:prstGeom>
          <a:ln>
            <a:headEnd type="none" w="sm" len="sm"/>
            <a:tailEnd type="none" w="sm" len="sm"/>
          </a:ln>
        </p:spPr>
        <p:style>
          <a:lnRef idx="3">
            <a:schemeClr val="accent6"/>
          </a:lnRef>
          <a:fillRef idx="0">
            <a:schemeClr val="accent6"/>
          </a:fillRef>
          <a:effectRef idx="2">
            <a:schemeClr val="accent6"/>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12d7fbc2916_0_3"/>
          <p:cNvSpPr txBox="1">
            <a:spLocks noGrp="1"/>
          </p:cNvSpPr>
          <p:nvPr>
            <p:ph type="title"/>
          </p:nvPr>
        </p:nvSpPr>
        <p:spPr>
          <a:xfrm>
            <a:off x="145329" y="10886"/>
            <a:ext cx="8222100" cy="767700"/>
          </a:xfrm>
          <a:prstGeom prst="rect">
            <a:avLst/>
          </a:prstGeom>
        </p:spPr>
        <p:txBody>
          <a:bodyPr spcFirstLastPara="1" wrap="square" lIns="91425" tIns="91425" rIns="91425" bIns="91425" anchor="t" anchorCtr="0">
            <a:noAutofit/>
          </a:bodyPr>
          <a:lstStyle/>
          <a:p>
            <a:pPr>
              <a:buSzPts val="4200"/>
            </a:pPr>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IMPORTANCIA DE LOS PREDICTORES</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pic>
        <p:nvPicPr>
          <p:cNvPr id="139" name="Google Shape;139;g12d7fbc2916_0_3"/>
          <p:cNvPicPr preferRelativeResize="0"/>
          <p:nvPr/>
        </p:nvPicPr>
        <p:blipFill>
          <a:blip r:embed="rId3">
            <a:alphaModFix/>
          </a:blip>
          <a:stretch>
            <a:fillRect/>
          </a:stretch>
        </p:blipFill>
        <p:spPr>
          <a:xfrm>
            <a:off x="218744" y="1098594"/>
            <a:ext cx="2646475" cy="3209300"/>
          </a:xfrm>
          <a:prstGeom prst="rect">
            <a:avLst/>
          </a:prstGeom>
          <a:noFill/>
          <a:ln>
            <a:noFill/>
          </a:ln>
        </p:spPr>
      </p:pic>
      <p:pic>
        <p:nvPicPr>
          <p:cNvPr id="140" name="Google Shape;140;g12d7fbc2916_0_3"/>
          <p:cNvPicPr preferRelativeResize="0"/>
          <p:nvPr/>
        </p:nvPicPr>
        <p:blipFill>
          <a:blip r:embed="rId4">
            <a:alphaModFix/>
          </a:blip>
          <a:stretch>
            <a:fillRect/>
          </a:stretch>
        </p:blipFill>
        <p:spPr>
          <a:xfrm>
            <a:off x="6401575" y="1098594"/>
            <a:ext cx="2646475" cy="3226200"/>
          </a:xfrm>
          <a:prstGeom prst="rect">
            <a:avLst/>
          </a:prstGeom>
          <a:noFill/>
          <a:ln>
            <a:noFill/>
          </a:ln>
        </p:spPr>
      </p:pic>
      <p:sp>
        <p:nvSpPr>
          <p:cNvPr id="138" name="Google Shape;138;g12d7fbc2916_0_3"/>
          <p:cNvSpPr txBox="1">
            <a:spLocks noGrp="1"/>
          </p:cNvSpPr>
          <p:nvPr>
            <p:ph type="body" idx="1"/>
          </p:nvPr>
        </p:nvSpPr>
        <p:spPr>
          <a:xfrm>
            <a:off x="2766475" y="1560666"/>
            <a:ext cx="3635100" cy="30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ln w="0"/>
                <a:solidFill>
                  <a:schemeClr val="tx1"/>
                </a:solidFill>
                <a:effectLst>
                  <a:outerShdw blurRad="38100" dist="19050" dir="2700000" algn="tl" rotWithShape="0">
                    <a:schemeClr val="dk1">
                      <a:alpha val="40000"/>
                    </a:schemeClr>
                  </a:outerShdw>
                </a:effectLst>
                <a:latin typeface="Arial"/>
                <a:cs typeface="Arial"/>
              </a:rPr>
              <a:t>Comparando la relevancia de las variables en las predicciones, observamos que el algoritmo de Decision Tree le da más relevancia a la bodega, el precio y el año de cosecha, mientras que el algoritmo de Random Forest otorga mayor relevancia al precio, continente y a la variedad (cepa). </a:t>
            </a:r>
            <a:endParaRPr sz="1400" dirty="0">
              <a:ln w="0"/>
              <a:solidFill>
                <a:schemeClr val="tx1"/>
              </a:solidFill>
              <a:effectLst>
                <a:outerShdw blurRad="38100" dist="19050" dir="2700000" algn="tl" rotWithShape="0">
                  <a:schemeClr val="dk1">
                    <a:alpha val="40000"/>
                  </a:schemeClr>
                </a:outerShdw>
              </a:effectLst>
              <a:latin typeface="Arial"/>
              <a:cs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0" name="Google Shape;145;g12d7fbc2916_0_12">
            <a:extLst>
              <a:ext uri="{FF2B5EF4-FFF2-40B4-BE49-F238E27FC236}">
                <a16:creationId xmlns:a16="http://schemas.microsoft.com/office/drawing/2014/main" id="{018922F1-0A73-4750-BA6A-7724B8480675}"/>
              </a:ext>
            </a:extLst>
          </p:cNvPr>
          <p:cNvSpPr txBox="1">
            <a:spLocks noGrp="1"/>
          </p:cNvSpPr>
          <p:nvPr>
            <p:ph type="title"/>
          </p:nvPr>
        </p:nvSpPr>
        <p:spPr>
          <a:xfrm>
            <a:off x="145272" y="11291"/>
            <a:ext cx="6683765" cy="96066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CLASSIFICATION</a:t>
            </a:r>
            <a:r>
              <a:rPr lang="es" sz="2300" dirty="0"/>
              <a:t> </a:t>
            </a:r>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REPORT</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11" name="Google Shape;149;g12d7fbc2916_0_12">
            <a:extLst>
              <a:ext uri="{FF2B5EF4-FFF2-40B4-BE49-F238E27FC236}">
                <a16:creationId xmlns:a16="http://schemas.microsoft.com/office/drawing/2014/main" id="{449BFD2A-61EE-4581-B0F1-F31D46360E95}"/>
              </a:ext>
            </a:extLst>
          </p:cNvPr>
          <p:cNvSpPr txBox="1">
            <a:spLocks/>
          </p:cNvSpPr>
          <p:nvPr/>
        </p:nvSpPr>
        <p:spPr>
          <a:xfrm>
            <a:off x="145272" y="3244213"/>
            <a:ext cx="8998728" cy="1616075"/>
          </a:xfrm>
          <a:prstGeom prst="rect">
            <a:avLst/>
          </a:prstGeom>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s-ES" sz="1400" u="sng" dirty="0">
                <a:ln w="0"/>
                <a:solidFill>
                  <a:schemeClr val="tx1"/>
                </a:solidFill>
                <a:effectLst>
                  <a:outerShdw blurRad="38100" dist="19050" dir="2700000" algn="tl" rotWithShape="0">
                    <a:schemeClr val="dk1">
                      <a:alpha val="40000"/>
                    </a:schemeClr>
                  </a:outerShdw>
                </a:effectLst>
                <a:latin typeface="Arial"/>
                <a:cs typeface="Arial"/>
              </a:rPr>
              <a:t>Analizando los </a:t>
            </a:r>
            <a:r>
              <a:rPr lang="es-ES" sz="1400" u="sng" dirty="0" err="1">
                <a:ln w="0"/>
                <a:solidFill>
                  <a:schemeClr val="tx1"/>
                </a:solidFill>
                <a:effectLst>
                  <a:outerShdw blurRad="38100" dist="19050" dir="2700000" algn="tl" rotWithShape="0">
                    <a:schemeClr val="dk1">
                      <a:alpha val="40000"/>
                    </a:schemeClr>
                  </a:outerShdw>
                </a:effectLst>
                <a:latin typeface="Arial"/>
                <a:cs typeface="Arial"/>
              </a:rPr>
              <a:t>Classification</a:t>
            </a:r>
            <a:r>
              <a:rPr lang="es-ES" sz="1400" u="sng" dirty="0">
                <a:ln w="0"/>
                <a:solidFill>
                  <a:schemeClr val="tx1"/>
                </a:solidFill>
                <a:effectLst>
                  <a:outerShdw blurRad="38100" dist="19050" dir="2700000" algn="tl" rotWithShape="0">
                    <a:schemeClr val="dk1">
                      <a:alpha val="40000"/>
                    </a:schemeClr>
                  </a:outerShdw>
                </a:effectLst>
                <a:latin typeface="Arial"/>
                <a:cs typeface="Arial"/>
              </a:rPr>
              <a:t> </a:t>
            </a:r>
            <a:r>
              <a:rPr lang="es-ES" sz="1400" u="sng" dirty="0" err="1">
                <a:ln w="0"/>
                <a:solidFill>
                  <a:schemeClr val="tx1"/>
                </a:solidFill>
                <a:effectLst>
                  <a:outerShdw blurRad="38100" dist="19050" dir="2700000" algn="tl" rotWithShape="0">
                    <a:schemeClr val="dk1">
                      <a:alpha val="40000"/>
                    </a:schemeClr>
                  </a:outerShdw>
                </a:effectLst>
                <a:latin typeface="Arial"/>
                <a:cs typeface="Arial"/>
              </a:rPr>
              <a:t>Report</a:t>
            </a:r>
            <a:r>
              <a:rPr lang="es-ES" sz="1400" u="sng" dirty="0">
                <a:ln w="0"/>
                <a:solidFill>
                  <a:schemeClr val="tx1"/>
                </a:solidFill>
                <a:effectLst>
                  <a:outerShdw blurRad="38100" dist="19050" dir="2700000" algn="tl" rotWithShape="0">
                    <a:schemeClr val="dk1">
                      <a:alpha val="40000"/>
                    </a:schemeClr>
                  </a:outerShdw>
                </a:effectLst>
                <a:latin typeface="Arial"/>
                <a:cs typeface="Arial"/>
              </a:rPr>
              <a:t> observamos que: </a:t>
            </a:r>
          </a:p>
          <a:p>
            <a:pPr marL="488950" indent="-342900">
              <a:spcBef>
                <a:spcPts val="0"/>
              </a:spcBef>
              <a:buSzPts val="1300"/>
            </a:pPr>
            <a:r>
              <a:rPr lang="es-ES" sz="1400" dirty="0">
                <a:ln w="0"/>
                <a:solidFill>
                  <a:schemeClr val="tx1"/>
                </a:solidFill>
                <a:effectLst>
                  <a:outerShdw blurRad="38100" dist="19050" dir="2700000" algn="tl" rotWithShape="0">
                    <a:schemeClr val="dk1">
                      <a:alpha val="40000"/>
                    </a:schemeClr>
                  </a:outerShdw>
                </a:effectLst>
                <a:latin typeface="Arial"/>
                <a:cs typeface="Arial"/>
              </a:rPr>
              <a:t>La precisión es menor en la categoría “0” y aumenta en las otras dos categorías (1 y 2), sin embargo el valor promedio de los tres algoritmos es bastante similar.</a:t>
            </a:r>
          </a:p>
          <a:p>
            <a:pPr marL="488950" indent="-342900">
              <a:spcBef>
                <a:spcPts val="0"/>
              </a:spcBef>
              <a:buSzPts val="1300"/>
            </a:pPr>
            <a:endParaRPr lang="es-ES" sz="1400" dirty="0">
              <a:ln w="0"/>
              <a:solidFill>
                <a:schemeClr val="tx1"/>
              </a:solidFill>
              <a:effectLst>
                <a:outerShdw blurRad="38100" dist="19050" dir="2700000" algn="tl" rotWithShape="0">
                  <a:schemeClr val="dk1">
                    <a:alpha val="40000"/>
                  </a:schemeClr>
                </a:outerShdw>
              </a:effectLst>
              <a:latin typeface="Arial"/>
              <a:cs typeface="Arial"/>
            </a:endParaRPr>
          </a:p>
          <a:p>
            <a:pPr marL="488950" indent="-342900">
              <a:spcBef>
                <a:spcPts val="0"/>
              </a:spcBef>
              <a:buSzPts val="1300"/>
            </a:pPr>
            <a:r>
              <a:rPr lang="es-ES" sz="1400" dirty="0">
                <a:ln w="0"/>
                <a:solidFill>
                  <a:schemeClr val="tx1"/>
                </a:solidFill>
                <a:effectLst>
                  <a:outerShdw blurRad="38100" dist="19050" dir="2700000" algn="tl" rotWithShape="0">
                    <a:schemeClr val="dk1">
                      <a:alpha val="40000"/>
                    </a:schemeClr>
                  </a:outerShdw>
                </a:effectLst>
                <a:latin typeface="Arial"/>
                <a:cs typeface="Arial"/>
              </a:rPr>
              <a:t>El </a:t>
            </a:r>
            <a:r>
              <a:rPr lang="es-ES" sz="1400" dirty="0" err="1">
                <a:ln w="0"/>
                <a:solidFill>
                  <a:schemeClr val="tx1"/>
                </a:solidFill>
                <a:effectLst>
                  <a:outerShdw blurRad="38100" dist="19050" dir="2700000" algn="tl" rotWithShape="0">
                    <a:schemeClr val="dk1">
                      <a:alpha val="40000"/>
                    </a:schemeClr>
                  </a:outerShdw>
                </a:effectLst>
                <a:latin typeface="Arial"/>
                <a:cs typeface="Arial"/>
              </a:rPr>
              <a:t>recall</a:t>
            </a:r>
            <a:r>
              <a:rPr lang="es-ES" sz="1400" dirty="0">
                <a:ln w="0"/>
                <a:solidFill>
                  <a:schemeClr val="tx1"/>
                </a:solidFill>
                <a:effectLst>
                  <a:outerShdw blurRad="38100" dist="19050" dir="2700000" algn="tl" rotWithShape="0">
                    <a:schemeClr val="dk1">
                      <a:alpha val="40000"/>
                    </a:schemeClr>
                  </a:outerShdw>
                </a:effectLst>
                <a:latin typeface="Arial"/>
                <a:cs typeface="Arial"/>
              </a:rPr>
              <a:t> es inferior en el algoritmo de </a:t>
            </a:r>
            <a:r>
              <a:rPr lang="es-ES" sz="1400" dirty="0" err="1">
                <a:ln w="0"/>
                <a:solidFill>
                  <a:schemeClr val="tx1"/>
                </a:solidFill>
                <a:effectLst>
                  <a:outerShdw blurRad="38100" dist="19050" dir="2700000" algn="tl" rotWithShape="0">
                    <a:schemeClr val="dk1">
                      <a:alpha val="40000"/>
                    </a:schemeClr>
                  </a:outerShdw>
                </a:effectLst>
                <a:latin typeface="Arial"/>
                <a:cs typeface="Arial"/>
              </a:rPr>
              <a:t>Random</a:t>
            </a:r>
            <a:r>
              <a:rPr lang="es-ES" sz="1400" dirty="0">
                <a:ln w="0"/>
                <a:solidFill>
                  <a:schemeClr val="tx1"/>
                </a:solidFill>
                <a:effectLst>
                  <a:outerShdw blurRad="38100" dist="19050" dir="2700000" algn="tl" rotWithShape="0">
                    <a:schemeClr val="dk1">
                      <a:alpha val="40000"/>
                    </a:schemeClr>
                  </a:outerShdw>
                </a:effectLst>
                <a:latin typeface="Arial"/>
                <a:cs typeface="Arial"/>
              </a:rPr>
              <a:t> Forest (aunque tenga un valor muy alto en la categoría 2).</a:t>
            </a:r>
          </a:p>
          <a:p>
            <a:pPr marL="488950" indent="-342900">
              <a:spcBef>
                <a:spcPts val="0"/>
              </a:spcBef>
              <a:buSzPts val="1300"/>
            </a:pPr>
            <a:endParaRPr lang="es-ES" sz="1400" dirty="0">
              <a:ln w="0"/>
              <a:solidFill>
                <a:schemeClr val="tx1"/>
              </a:solidFill>
              <a:effectLst>
                <a:outerShdw blurRad="38100" dist="19050" dir="2700000" algn="tl" rotWithShape="0">
                  <a:schemeClr val="dk1">
                    <a:alpha val="40000"/>
                  </a:schemeClr>
                </a:outerShdw>
              </a:effectLst>
              <a:latin typeface="Arial"/>
              <a:cs typeface="Arial"/>
            </a:endParaRPr>
          </a:p>
          <a:p>
            <a:pPr marL="488950" indent="-342900">
              <a:spcBef>
                <a:spcPts val="0"/>
              </a:spcBef>
              <a:buSzPts val="1300"/>
            </a:pPr>
            <a:r>
              <a:rPr lang="es-ES" sz="1400" dirty="0">
                <a:ln w="0"/>
                <a:solidFill>
                  <a:schemeClr val="tx1"/>
                </a:solidFill>
                <a:effectLst>
                  <a:outerShdw blurRad="38100" dist="19050" dir="2700000" algn="tl" rotWithShape="0">
                    <a:schemeClr val="dk1">
                      <a:alpha val="40000"/>
                    </a:schemeClr>
                  </a:outerShdw>
                </a:effectLst>
                <a:latin typeface="Arial"/>
                <a:cs typeface="Arial"/>
              </a:rPr>
              <a:t>El F1-Score en los algoritmos de KNN y </a:t>
            </a:r>
            <a:r>
              <a:rPr lang="es-ES" sz="1400" dirty="0" err="1">
                <a:ln w="0"/>
                <a:solidFill>
                  <a:schemeClr val="tx1"/>
                </a:solidFill>
                <a:effectLst>
                  <a:outerShdw blurRad="38100" dist="19050" dir="2700000" algn="tl" rotWithShape="0">
                    <a:schemeClr val="dk1">
                      <a:alpha val="40000"/>
                    </a:schemeClr>
                  </a:outerShdw>
                </a:effectLst>
                <a:latin typeface="Arial"/>
                <a:cs typeface="Arial"/>
              </a:rPr>
              <a:t>Decision</a:t>
            </a:r>
            <a:r>
              <a:rPr lang="es-ES" sz="1400" dirty="0">
                <a:ln w="0"/>
                <a:solidFill>
                  <a:schemeClr val="tx1"/>
                </a:solidFill>
                <a:effectLst>
                  <a:outerShdw blurRad="38100" dist="19050" dir="2700000" algn="tl" rotWithShape="0">
                    <a:schemeClr val="dk1">
                      <a:alpha val="40000"/>
                    </a:schemeClr>
                  </a:outerShdw>
                </a:effectLst>
                <a:latin typeface="Arial"/>
                <a:cs typeface="Arial"/>
              </a:rPr>
              <a:t> </a:t>
            </a:r>
            <a:r>
              <a:rPr lang="es-ES" sz="1400" dirty="0" err="1">
                <a:ln w="0"/>
                <a:solidFill>
                  <a:schemeClr val="tx1"/>
                </a:solidFill>
                <a:effectLst>
                  <a:outerShdw blurRad="38100" dist="19050" dir="2700000" algn="tl" rotWithShape="0">
                    <a:schemeClr val="dk1">
                      <a:alpha val="40000"/>
                    </a:schemeClr>
                  </a:outerShdw>
                </a:effectLst>
                <a:latin typeface="Arial"/>
                <a:cs typeface="Arial"/>
              </a:rPr>
              <a:t>Tree</a:t>
            </a:r>
            <a:r>
              <a:rPr lang="es-ES" sz="1400" dirty="0">
                <a:ln w="0"/>
                <a:solidFill>
                  <a:schemeClr val="tx1"/>
                </a:solidFill>
                <a:effectLst>
                  <a:outerShdw blurRad="38100" dist="19050" dir="2700000" algn="tl" rotWithShape="0">
                    <a:schemeClr val="dk1">
                      <a:alpha val="40000"/>
                    </a:schemeClr>
                  </a:outerShdw>
                </a:effectLst>
                <a:latin typeface="Arial"/>
                <a:cs typeface="Arial"/>
              </a:rPr>
              <a:t> son bastante similares entre sí, mientras que en el algoritmo </a:t>
            </a:r>
            <a:r>
              <a:rPr lang="es-ES" sz="1400" dirty="0" err="1">
                <a:ln w="0"/>
                <a:solidFill>
                  <a:schemeClr val="tx1"/>
                </a:solidFill>
                <a:effectLst>
                  <a:outerShdw blurRad="38100" dist="19050" dir="2700000" algn="tl" rotWithShape="0">
                    <a:schemeClr val="dk1">
                      <a:alpha val="40000"/>
                    </a:schemeClr>
                  </a:outerShdw>
                </a:effectLst>
                <a:latin typeface="Arial"/>
                <a:cs typeface="Arial"/>
              </a:rPr>
              <a:t>Random</a:t>
            </a:r>
            <a:r>
              <a:rPr lang="es-ES" sz="1400" dirty="0">
                <a:ln w="0"/>
                <a:solidFill>
                  <a:schemeClr val="tx1"/>
                </a:solidFill>
                <a:effectLst>
                  <a:outerShdw blurRad="38100" dist="19050" dir="2700000" algn="tl" rotWithShape="0">
                    <a:schemeClr val="dk1">
                      <a:alpha val="40000"/>
                    </a:schemeClr>
                  </a:outerShdw>
                </a:effectLst>
                <a:latin typeface="Arial"/>
                <a:cs typeface="Arial"/>
              </a:rPr>
              <a:t> Forest, tiene valores inferiores.</a:t>
            </a:r>
          </a:p>
        </p:txBody>
      </p:sp>
      <p:pic>
        <p:nvPicPr>
          <p:cNvPr id="12" name="Google Shape;146;g12d7fbc2916_0_12">
            <a:extLst>
              <a:ext uri="{FF2B5EF4-FFF2-40B4-BE49-F238E27FC236}">
                <a16:creationId xmlns:a16="http://schemas.microsoft.com/office/drawing/2014/main" id="{6DF8F5B6-FE63-4750-AE42-17566BD4E318}"/>
              </a:ext>
            </a:extLst>
          </p:cNvPr>
          <p:cNvPicPr preferRelativeResize="0"/>
          <p:nvPr/>
        </p:nvPicPr>
        <p:blipFill>
          <a:blip r:embed="rId3">
            <a:alphaModFix/>
          </a:blip>
          <a:stretch>
            <a:fillRect/>
          </a:stretch>
        </p:blipFill>
        <p:spPr>
          <a:xfrm>
            <a:off x="152065" y="971959"/>
            <a:ext cx="2839535" cy="1481175"/>
          </a:xfrm>
          <a:prstGeom prst="rect">
            <a:avLst/>
          </a:prstGeom>
          <a:noFill/>
          <a:ln>
            <a:noFill/>
          </a:ln>
        </p:spPr>
      </p:pic>
      <p:pic>
        <p:nvPicPr>
          <p:cNvPr id="13" name="Google Shape;147;g12d7fbc2916_0_12">
            <a:extLst>
              <a:ext uri="{FF2B5EF4-FFF2-40B4-BE49-F238E27FC236}">
                <a16:creationId xmlns:a16="http://schemas.microsoft.com/office/drawing/2014/main" id="{63DE13F8-9C0E-480F-9D4F-A1B74F5011B8}"/>
              </a:ext>
            </a:extLst>
          </p:cNvPr>
          <p:cNvPicPr preferRelativeResize="0"/>
          <p:nvPr/>
        </p:nvPicPr>
        <p:blipFill>
          <a:blip r:embed="rId4">
            <a:alphaModFix/>
          </a:blip>
          <a:stretch>
            <a:fillRect/>
          </a:stretch>
        </p:blipFill>
        <p:spPr>
          <a:xfrm>
            <a:off x="3019788" y="1278382"/>
            <a:ext cx="2785525" cy="1481175"/>
          </a:xfrm>
          <a:prstGeom prst="rect">
            <a:avLst/>
          </a:prstGeom>
          <a:noFill/>
          <a:ln>
            <a:noFill/>
          </a:ln>
        </p:spPr>
      </p:pic>
      <p:pic>
        <p:nvPicPr>
          <p:cNvPr id="14" name="Google Shape;148;g12d7fbc2916_0_12">
            <a:extLst>
              <a:ext uri="{FF2B5EF4-FFF2-40B4-BE49-F238E27FC236}">
                <a16:creationId xmlns:a16="http://schemas.microsoft.com/office/drawing/2014/main" id="{68000E7E-AB76-4A2F-8A57-779CA45554AF}"/>
              </a:ext>
            </a:extLst>
          </p:cNvPr>
          <p:cNvPicPr preferRelativeResize="0"/>
          <p:nvPr/>
        </p:nvPicPr>
        <p:blipFill>
          <a:blip r:embed="rId5">
            <a:alphaModFix/>
          </a:blip>
          <a:stretch>
            <a:fillRect/>
          </a:stretch>
        </p:blipFill>
        <p:spPr>
          <a:xfrm>
            <a:off x="5833501" y="1552312"/>
            <a:ext cx="2986250" cy="1617200"/>
          </a:xfrm>
          <a:prstGeom prst="rect">
            <a:avLst/>
          </a:prstGeom>
          <a:noFill/>
          <a:ln>
            <a:noFill/>
          </a:ln>
        </p:spPr>
      </p:pic>
      <p:sp>
        <p:nvSpPr>
          <p:cNvPr id="15" name="Google Shape;150;g12d7fbc2916_0_12">
            <a:extLst>
              <a:ext uri="{FF2B5EF4-FFF2-40B4-BE49-F238E27FC236}">
                <a16:creationId xmlns:a16="http://schemas.microsoft.com/office/drawing/2014/main" id="{A4C84D12-E711-40D5-9BAA-05661161DF24}"/>
              </a:ext>
            </a:extLst>
          </p:cNvPr>
          <p:cNvSpPr txBox="1"/>
          <p:nvPr/>
        </p:nvSpPr>
        <p:spPr>
          <a:xfrm>
            <a:off x="812713" y="619050"/>
            <a:ext cx="1410600" cy="400079"/>
          </a:xfrm>
          <a:prstGeom prst="rect">
            <a:avLst/>
          </a:prstGeom>
          <a:noFill/>
          <a:ln>
            <a:noFill/>
          </a:ln>
        </p:spPr>
        <p:txBody>
          <a:bodyPr spcFirstLastPara="1" wrap="square" lIns="91425" tIns="91425" rIns="91425" bIns="91425" anchor="t" anchorCtr="0">
            <a:spAutoFit/>
          </a:bodyPr>
          <a:lstStyle/>
          <a:p>
            <a:pPr defTabSz="342900">
              <a:buClr>
                <a:schemeClr val="accent1"/>
              </a:buClr>
            </a:pPr>
            <a:r>
              <a:rPr lang="es" sz="1400" u="sng" dirty="0">
                <a:ln w="0"/>
                <a:effectLst>
                  <a:outerShdw blurRad="38100" dist="19050" dir="2700000" algn="tl" rotWithShape="0">
                    <a:schemeClr val="dk1">
                      <a:alpha val="40000"/>
                    </a:schemeClr>
                  </a:outerShdw>
                </a:effectLst>
                <a:latin typeface="Arial"/>
                <a:cs typeface="Arial"/>
                <a:sym typeface="Roboto"/>
              </a:rPr>
              <a:t>Random Forest</a:t>
            </a:r>
            <a:endParaRPr sz="1400" u="sng" dirty="0">
              <a:ln w="0"/>
              <a:effectLst>
                <a:outerShdw blurRad="38100" dist="19050" dir="2700000" algn="tl" rotWithShape="0">
                  <a:schemeClr val="dk1">
                    <a:alpha val="40000"/>
                  </a:schemeClr>
                </a:outerShdw>
              </a:effectLst>
              <a:latin typeface="Arial"/>
              <a:cs typeface="Arial"/>
              <a:sym typeface="Roboto"/>
            </a:endParaRPr>
          </a:p>
        </p:txBody>
      </p:sp>
      <p:sp>
        <p:nvSpPr>
          <p:cNvPr id="16" name="Google Shape;151;g12d7fbc2916_0_12">
            <a:extLst>
              <a:ext uri="{FF2B5EF4-FFF2-40B4-BE49-F238E27FC236}">
                <a16:creationId xmlns:a16="http://schemas.microsoft.com/office/drawing/2014/main" id="{2F5C632E-273D-452C-9E0E-DC8DD8E64D6C}"/>
              </a:ext>
            </a:extLst>
          </p:cNvPr>
          <p:cNvSpPr txBox="1"/>
          <p:nvPr/>
        </p:nvSpPr>
        <p:spPr>
          <a:xfrm>
            <a:off x="4035314" y="971959"/>
            <a:ext cx="811919" cy="400079"/>
          </a:xfrm>
          <a:prstGeom prst="rect">
            <a:avLst/>
          </a:prstGeom>
          <a:noFill/>
          <a:ln>
            <a:noFill/>
          </a:ln>
        </p:spPr>
        <p:txBody>
          <a:bodyPr spcFirstLastPara="1" wrap="square" lIns="91425" tIns="91425" rIns="91425" bIns="91425" anchor="t" anchorCtr="0">
            <a:spAutoFit/>
          </a:bodyPr>
          <a:lstStyle/>
          <a:p>
            <a:pPr lvl="0" indent="0" defTabSz="342900">
              <a:spcBef>
                <a:spcPts val="0"/>
              </a:spcBef>
              <a:spcAft>
                <a:spcPts val="0"/>
              </a:spcAft>
              <a:buClr>
                <a:schemeClr val="accent1"/>
              </a:buClr>
              <a:buNone/>
            </a:pPr>
            <a:r>
              <a:rPr lang="es" sz="1400" u="sng" dirty="0">
                <a:ln w="0"/>
                <a:effectLst>
                  <a:outerShdw blurRad="38100" dist="19050" dir="2700000" algn="tl" rotWithShape="0">
                    <a:schemeClr val="dk1">
                      <a:alpha val="40000"/>
                    </a:schemeClr>
                  </a:outerShdw>
                </a:effectLst>
                <a:latin typeface="Arial"/>
                <a:cs typeface="Arial"/>
                <a:sym typeface="Roboto"/>
              </a:rPr>
              <a:t>KNN</a:t>
            </a:r>
            <a:endParaRPr sz="1400" u="sng" dirty="0">
              <a:ln w="0"/>
              <a:effectLst>
                <a:outerShdw blurRad="38100" dist="19050" dir="2700000" algn="tl" rotWithShape="0">
                  <a:schemeClr val="dk1">
                    <a:alpha val="40000"/>
                  </a:schemeClr>
                </a:outerShdw>
              </a:effectLst>
              <a:latin typeface="Arial"/>
              <a:cs typeface="Arial"/>
              <a:sym typeface="Roboto"/>
            </a:endParaRPr>
          </a:p>
        </p:txBody>
      </p:sp>
      <p:sp>
        <p:nvSpPr>
          <p:cNvPr id="17" name="Google Shape;152;g12d7fbc2916_0_12">
            <a:extLst>
              <a:ext uri="{FF2B5EF4-FFF2-40B4-BE49-F238E27FC236}">
                <a16:creationId xmlns:a16="http://schemas.microsoft.com/office/drawing/2014/main" id="{CA899F70-9C39-41E5-9F37-D3C48FFE128E}"/>
              </a:ext>
            </a:extLst>
          </p:cNvPr>
          <p:cNvSpPr txBox="1"/>
          <p:nvPr/>
        </p:nvSpPr>
        <p:spPr>
          <a:xfrm>
            <a:off x="6659576" y="1281007"/>
            <a:ext cx="1334100" cy="400079"/>
          </a:xfrm>
          <a:prstGeom prst="rect">
            <a:avLst/>
          </a:prstGeom>
          <a:noFill/>
          <a:ln>
            <a:noFill/>
          </a:ln>
        </p:spPr>
        <p:txBody>
          <a:bodyPr spcFirstLastPara="1" wrap="square" lIns="91425" tIns="91425" rIns="91425" bIns="91425" anchor="t" anchorCtr="0">
            <a:spAutoFit/>
          </a:bodyPr>
          <a:lstStyle/>
          <a:p>
            <a:pPr defTabSz="342900">
              <a:buClr>
                <a:schemeClr val="accent1"/>
              </a:buClr>
            </a:pPr>
            <a:r>
              <a:rPr lang="es" sz="1400" u="sng" dirty="0">
                <a:ln w="0"/>
                <a:effectLst>
                  <a:outerShdw blurRad="38100" dist="19050" dir="2700000" algn="tl" rotWithShape="0">
                    <a:schemeClr val="dk1">
                      <a:alpha val="40000"/>
                    </a:schemeClr>
                  </a:outerShdw>
                </a:effectLst>
                <a:latin typeface="Arial"/>
                <a:cs typeface="Arial"/>
                <a:sym typeface="Roboto"/>
              </a:rPr>
              <a:t>Decision Tree</a:t>
            </a:r>
            <a:endParaRPr sz="1400" u="sng" dirty="0">
              <a:ln w="0"/>
              <a:effectLst>
                <a:outerShdw blurRad="38100" dist="19050" dir="2700000" algn="tl" rotWithShape="0">
                  <a:schemeClr val="dk1">
                    <a:alpha val="40000"/>
                  </a:schemeClr>
                </a:outerShdw>
              </a:effectLst>
              <a:latin typeface="Arial"/>
              <a:cs typeface="Arial"/>
              <a:sym typeface="Roboto"/>
            </a:endParaRPr>
          </a:p>
        </p:txBody>
      </p:sp>
    </p:spTree>
    <p:extLst>
      <p:ext uri="{BB962C8B-B14F-4D97-AF65-F5344CB8AC3E}">
        <p14:creationId xmlns:p14="http://schemas.microsoft.com/office/powerpoint/2010/main" val="163241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0" name="Google Shape;145;g12d7fbc2916_0_12">
            <a:extLst>
              <a:ext uri="{FF2B5EF4-FFF2-40B4-BE49-F238E27FC236}">
                <a16:creationId xmlns:a16="http://schemas.microsoft.com/office/drawing/2014/main" id="{018922F1-0A73-4750-BA6A-7724B8480675}"/>
              </a:ext>
            </a:extLst>
          </p:cNvPr>
          <p:cNvSpPr txBox="1">
            <a:spLocks noGrp="1"/>
          </p:cNvSpPr>
          <p:nvPr>
            <p:ph type="title"/>
          </p:nvPr>
        </p:nvSpPr>
        <p:spPr>
          <a:xfrm>
            <a:off x="145272" y="11291"/>
            <a:ext cx="8940671" cy="96066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sz="2800" b="1">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CONCLUSIÓN DE ALGORITMOS DE CLASIFICACIÓN</a:t>
            </a:r>
            <a:endParaRPr sz="28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11" name="Google Shape;149;g12d7fbc2916_0_12">
            <a:extLst>
              <a:ext uri="{FF2B5EF4-FFF2-40B4-BE49-F238E27FC236}">
                <a16:creationId xmlns:a16="http://schemas.microsoft.com/office/drawing/2014/main" id="{449BFD2A-61EE-4581-B0F1-F31D46360E95}"/>
              </a:ext>
            </a:extLst>
          </p:cNvPr>
          <p:cNvSpPr txBox="1">
            <a:spLocks/>
          </p:cNvSpPr>
          <p:nvPr/>
        </p:nvSpPr>
        <p:spPr>
          <a:xfrm>
            <a:off x="304930" y="900156"/>
            <a:ext cx="8998728" cy="1616075"/>
          </a:xfrm>
          <a:prstGeom prst="rect">
            <a:avLst/>
          </a:prstGeom>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s-AR" sz="1400">
                <a:ln w="0"/>
                <a:solidFill>
                  <a:schemeClr val="tx1"/>
                </a:solidFill>
                <a:effectLst>
                  <a:outerShdw blurRad="38100" dist="19050" dir="2700000" algn="tl" rotWithShape="0">
                    <a:schemeClr val="dk1">
                      <a:alpha val="40000"/>
                    </a:schemeClr>
                  </a:outerShdw>
                </a:effectLst>
                <a:latin typeface="Arial"/>
                <a:cs typeface="Arial"/>
              </a:rPr>
              <a:t>Si bien no hay tanta diferencia en el resultado entre los tres modelos utilizados (KNN, Decision Tree,</a:t>
            </a:r>
          </a:p>
          <a:p>
            <a:pPr marL="0" indent="0" algn="ctr">
              <a:spcBef>
                <a:spcPts val="0"/>
              </a:spcBef>
              <a:buFont typeface="Wingdings 3" charset="2"/>
              <a:buNone/>
            </a:pPr>
            <a:r>
              <a:rPr lang="es-AR" sz="1400">
                <a:ln w="0"/>
                <a:solidFill>
                  <a:schemeClr val="tx1"/>
                </a:solidFill>
                <a:effectLst>
                  <a:outerShdw blurRad="38100" dist="19050" dir="2700000" algn="tl" rotWithShape="0">
                    <a:schemeClr val="dk1">
                      <a:alpha val="40000"/>
                    </a:schemeClr>
                  </a:outerShdw>
                </a:effectLst>
                <a:latin typeface="Arial"/>
                <a:cs typeface="Arial"/>
              </a:rPr>
              <a:t>Random Forest), podemos indicar que, el que arrojó mejor resultado fue el Decision Tree con Grid</a:t>
            </a:r>
          </a:p>
          <a:p>
            <a:pPr marL="0" indent="0" algn="ctr">
              <a:spcBef>
                <a:spcPts val="0"/>
              </a:spcBef>
              <a:buFont typeface="Wingdings 3" charset="2"/>
              <a:buNone/>
            </a:pPr>
            <a:r>
              <a:rPr lang="es-AR" sz="1400">
                <a:ln w="0"/>
                <a:solidFill>
                  <a:schemeClr val="tx1"/>
                </a:solidFill>
                <a:effectLst>
                  <a:outerShdw blurRad="38100" dist="19050" dir="2700000" algn="tl" rotWithShape="0">
                    <a:schemeClr val="dk1">
                      <a:alpha val="40000"/>
                    </a:schemeClr>
                  </a:outerShdw>
                </a:effectLst>
                <a:latin typeface="Arial"/>
                <a:cs typeface="Arial"/>
              </a:rPr>
              <a:t>Search, que presente un RMSE bajo y, además no presenta Over o Under Fiting.</a:t>
            </a:r>
            <a:endParaRPr lang="es-ES" sz="1400" dirty="0">
              <a:ln w="0"/>
              <a:solidFill>
                <a:schemeClr val="tx1"/>
              </a:solidFill>
              <a:effectLst>
                <a:outerShdw blurRad="38100" dist="19050" dir="2700000" algn="tl" rotWithShape="0">
                  <a:schemeClr val="dk1">
                    <a:alpha val="40000"/>
                  </a:schemeClr>
                </a:outerShdw>
              </a:effectLst>
              <a:latin typeface="Arial"/>
              <a:cs typeface="Arial"/>
            </a:endParaRPr>
          </a:p>
        </p:txBody>
      </p:sp>
      <p:pic>
        <p:nvPicPr>
          <p:cNvPr id="3" name="Imagen 2">
            <a:extLst>
              <a:ext uri="{FF2B5EF4-FFF2-40B4-BE49-F238E27FC236}">
                <a16:creationId xmlns:a16="http://schemas.microsoft.com/office/drawing/2014/main" id="{3DDEEA8B-48F3-2471-2319-1045BCB066A2}"/>
              </a:ext>
            </a:extLst>
          </p:cNvPr>
          <p:cNvPicPr>
            <a:picLocks noChangeAspect="1"/>
          </p:cNvPicPr>
          <p:nvPr/>
        </p:nvPicPr>
        <p:blipFill>
          <a:blip r:embed="rId3"/>
          <a:stretch>
            <a:fillRect/>
          </a:stretch>
        </p:blipFill>
        <p:spPr>
          <a:xfrm>
            <a:off x="2734993" y="2074912"/>
            <a:ext cx="3462607" cy="2168432"/>
          </a:xfrm>
          <a:prstGeom prst="rect">
            <a:avLst/>
          </a:prstGeom>
        </p:spPr>
      </p:pic>
    </p:spTree>
    <p:extLst>
      <p:ext uri="{BB962C8B-B14F-4D97-AF65-F5344CB8AC3E}">
        <p14:creationId xmlns:p14="http://schemas.microsoft.com/office/powerpoint/2010/main" val="3514162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0" name="Google Shape;145;g12d7fbc2916_0_12">
            <a:extLst>
              <a:ext uri="{FF2B5EF4-FFF2-40B4-BE49-F238E27FC236}">
                <a16:creationId xmlns:a16="http://schemas.microsoft.com/office/drawing/2014/main" id="{018922F1-0A73-4750-BA6A-7724B8480675}"/>
              </a:ext>
            </a:extLst>
          </p:cNvPr>
          <p:cNvSpPr txBox="1">
            <a:spLocks noGrp="1"/>
          </p:cNvSpPr>
          <p:nvPr>
            <p:ph type="title"/>
          </p:nvPr>
        </p:nvSpPr>
        <p:spPr>
          <a:xfrm>
            <a:off x="145272" y="11291"/>
            <a:ext cx="9085814" cy="96066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sz="2800" b="1">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RESULTADOS Y OPTIMIZACIÓN DEL MEJOR MODELO</a:t>
            </a:r>
            <a:endParaRPr sz="28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11" name="Google Shape;149;g12d7fbc2916_0_12">
            <a:extLst>
              <a:ext uri="{FF2B5EF4-FFF2-40B4-BE49-F238E27FC236}">
                <a16:creationId xmlns:a16="http://schemas.microsoft.com/office/drawing/2014/main" id="{449BFD2A-61EE-4581-B0F1-F31D46360E95}"/>
              </a:ext>
            </a:extLst>
          </p:cNvPr>
          <p:cNvSpPr txBox="1">
            <a:spLocks/>
          </p:cNvSpPr>
          <p:nvPr/>
        </p:nvSpPr>
        <p:spPr>
          <a:xfrm>
            <a:off x="275901" y="845580"/>
            <a:ext cx="8998728" cy="319044"/>
          </a:xfrm>
          <a:prstGeom prst="rect">
            <a:avLst/>
          </a:prstGeom>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s-AR" sz="1400">
                <a:ln w="0"/>
                <a:solidFill>
                  <a:schemeClr val="tx1"/>
                </a:solidFill>
                <a:effectLst>
                  <a:outerShdw blurRad="38100" dist="19050" dir="2700000" algn="tl" rotWithShape="0">
                    <a:schemeClr val="dk1">
                      <a:alpha val="40000"/>
                    </a:schemeClr>
                  </a:outerShdw>
                </a:effectLst>
                <a:latin typeface="Arial"/>
                <a:cs typeface="Arial"/>
              </a:rPr>
              <a:t>Se corrió el algoritmo con las siguientes especificaciones</a:t>
            </a:r>
            <a:endParaRPr lang="es-ES" sz="1400" dirty="0">
              <a:ln w="0"/>
              <a:solidFill>
                <a:schemeClr val="tx1"/>
              </a:solidFill>
              <a:effectLst>
                <a:outerShdw blurRad="38100" dist="19050" dir="2700000" algn="tl" rotWithShape="0">
                  <a:schemeClr val="dk1">
                    <a:alpha val="40000"/>
                  </a:schemeClr>
                </a:outerShdw>
              </a:effectLst>
              <a:latin typeface="Arial"/>
              <a:cs typeface="Arial"/>
            </a:endParaRPr>
          </a:p>
        </p:txBody>
      </p:sp>
      <p:pic>
        <p:nvPicPr>
          <p:cNvPr id="4" name="Imagen 3">
            <a:extLst>
              <a:ext uri="{FF2B5EF4-FFF2-40B4-BE49-F238E27FC236}">
                <a16:creationId xmlns:a16="http://schemas.microsoft.com/office/drawing/2014/main" id="{86F123B8-64E7-0B48-66BB-DD369A165C86}"/>
              </a:ext>
            </a:extLst>
          </p:cNvPr>
          <p:cNvPicPr>
            <a:picLocks noChangeAspect="1"/>
          </p:cNvPicPr>
          <p:nvPr/>
        </p:nvPicPr>
        <p:blipFill>
          <a:blip r:embed="rId3"/>
          <a:stretch>
            <a:fillRect/>
          </a:stretch>
        </p:blipFill>
        <p:spPr>
          <a:xfrm>
            <a:off x="2418633" y="1270225"/>
            <a:ext cx="4657080" cy="587027"/>
          </a:xfrm>
          <a:prstGeom prst="rect">
            <a:avLst/>
          </a:prstGeom>
        </p:spPr>
      </p:pic>
      <p:sp>
        <p:nvSpPr>
          <p:cNvPr id="7" name="Google Shape;149;g12d7fbc2916_0_12">
            <a:extLst>
              <a:ext uri="{FF2B5EF4-FFF2-40B4-BE49-F238E27FC236}">
                <a16:creationId xmlns:a16="http://schemas.microsoft.com/office/drawing/2014/main" id="{688E53E3-C609-F23B-5F16-3BA584182AD0}"/>
              </a:ext>
            </a:extLst>
          </p:cNvPr>
          <p:cNvSpPr txBox="1">
            <a:spLocks/>
          </p:cNvSpPr>
          <p:nvPr/>
        </p:nvSpPr>
        <p:spPr>
          <a:xfrm>
            <a:off x="275901" y="1889713"/>
            <a:ext cx="8998728" cy="319044"/>
          </a:xfrm>
          <a:prstGeom prst="rect">
            <a:avLst/>
          </a:prstGeom>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s-AR" sz="1400">
                <a:ln w="0"/>
                <a:solidFill>
                  <a:schemeClr val="tx1"/>
                </a:solidFill>
                <a:effectLst>
                  <a:outerShdw blurRad="38100" dist="19050" dir="2700000" algn="tl" rotWithShape="0">
                    <a:schemeClr val="dk1">
                      <a:alpha val="40000"/>
                    </a:schemeClr>
                  </a:outerShdw>
                </a:effectLst>
                <a:latin typeface="Arial"/>
                <a:cs typeface="Arial"/>
              </a:rPr>
              <a:t>Obtuvimos de resultado</a:t>
            </a:r>
            <a:endParaRPr lang="es-ES" sz="1400" dirty="0">
              <a:ln w="0"/>
              <a:solidFill>
                <a:schemeClr val="tx1"/>
              </a:solidFill>
              <a:effectLst>
                <a:outerShdw blurRad="38100" dist="19050" dir="2700000" algn="tl" rotWithShape="0">
                  <a:schemeClr val="dk1">
                    <a:alpha val="40000"/>
                  </a:schemeClr>
                </a:outerShdw>
              </a:effectLst>
              <a:latin typeface="Arial"/>
              <a:cs typeface="Arial"/>
            </a:endParaRPr>
          </a:p>
        </p:txBody>
      </p:sp>
      <p:pic>
        <p:nvPicPr>
          <p:cNvPr id="9" name="Imagen 8">
            <a:extLst>
              <a:ext uri="{FF2B5EF4-FFF2-40B4-BE49-F238E27FC236}">
                <a16:creationId xmlns:a16="http://schemas.microsoft.com/office/drawing/2014/main" id="{469A28B3-9153-10E0-28E6-67BBE7B8C754}"/>
              </a:ext>
            </a:extLst>
          </p:cNvPr>
          <p:cNvPicPr>
            <a:picLocks noChangeAspect="1"/>
          </p:cNvPicPr>
          <p:nvPr/>
        </p:nvPicPr>
        <p:blipFill>
          <a:blip r:embed="rId4"/>
          <a:stretch>
            <a:fillRect/>
          </a:stretch>
        </p:blipFill>
        <p:spPr>
          <a:xfrm>
            <a:off x="2821874" y="2297567"/>
            <a:ext cx="3850597" cy="449705"/>
          </a:xfrm>
          <a:prstGeom prst="rect">
            <a:avLst/>
          </a:prstGeom>
        </p:spPr>
      </p:pic>
      <p:sp>
        <p:nvSpPr>
          <p:cNvPr id="12" name="Google Shape;149;g12d7fbc2916_0_12">
            <a:extLst>
              <a:ext uri="{FF2B5EF4-FFF2-40B4-BE49-F238E27FC236}">
                <a16:creationId xmlns:a16="http://schemas.microsoft.com/office/drawing/2014/main" id="{62AD839E-FE64-27F7-D554-B40F18B6DDCD}"/>
              </a:ext>
            </a:extLst>
          </p:cNvPr>
          <p:cNvSpPr txBox="1">
            <a:spLocks/>
          </p:cNvSpPr>
          <p:nvPr/>
        </p:nvSpPr>
        <p:spPr>
          <a:xfrm>
            <a:off x="275901" y="2723490"/>
            <a:ext cx="8998728" cy="319044"/>
          </a:xfrm>
          <a:prstGeom prst="rect">
            <a:avLst/>
          </a:prstGeom>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s-AR" sz="1400">
                <a:ln w="0"/>
                <a:solidFill>
                  <a:schemeClr val="tx1"/>
                </a:solidFill>
                <a:effectLst>
                  <a:outerShdw blurRad="38100" dist="19050" dir="2700000" algn="tl" rotWithShape="0">
                    <a:schemeClr val="dk1">
                      <a:alpha val="40000"/>
                    </a:schemeClr>
                  </a:outerShdw>
                </a:effectLst>
                <a:latin typeface="Arial"/>
                <a:cs typeface="Arial"/>
              </a:rPr>
              <a:t>Posteriormente se realizó la optimización, y los mejores parámetros resultaron ser</a:t>
            </a:r>
            <a:endParaRPr lang="es-ES" sz="1400" dirty="0">
              <a:ln w="0"/>
              <a:solidFill>
                <a:schemeClr val="tx1"/>
              </a:solidFill>
              <a:effectLst>
                <a:outerShdw blurRad="38100" dist="19050" dir="2700000" algn="tl" rotWithShape="0">
                  <a:schemeClr val="dk1">
                    <a:alpha val="40000"/>
                  </a:schemeClr>
                </a:outerShdw>
              </a:effectLst>
              <a:latin typeface="Arial"/>
              <a:cs typeface="Arial"/>
            </a:endParaRPr>
          </a:p>
        </p:txBody>
      </p:sp>
      <p:pic>
        <p:nvPicPr>
          <p:cNvPr id="14" name="Imagen 13">
            <a:extLst>
              <a:ext uri="{FF2B5EF4-FFF2-40B4-BE49-F238E27FC236}">
                <a16:creationId xmlns:a16="http://schemas.microsoft.com/office/drawing/2014/main" id="{0095CF3C-1CCE-CF64-1D6B-FF8FC64F9CD9}"/>
              </a:ext>
            </a:extLst>
          </p:cNvPr>
          <p:cNvPicPr>
            <a:picLocks noChangeAspect="1"/>
          </p:cNvPicPr>
          <p:nvPr/>
        </p:nvPicPr>
        <p:blipFill>
          <a:blip r:embed="rId5"/>
          <a:stretch>
            <a:fillRect/>
          </a:stretch>
        </p:blipFill>
        <p:spPr>
          <a:xfrm>
            <a:off x="3415695" y="3173195"/>
            <a:ext cx="2677470" cy="326642"/>
          </a:xfrm>
          <a:prstGeom prst="rect">
            <a:avLst/>
          </a:prstGeom>
        </p:spPr>
      </p:pic>
      <p:sp>
        <p:nvSpPr>
          <p:cNvPr id="17" name="Google Shape;149;g12d7fbc2916_0_12">
            <a:extLst>
              <a:ext uri="{FF2B5EF4-FFF2-40B4-BE49-F238E27FC236}">
                <a16:creationId xmlns:a16="http://schemas.microsoft.com/office/drawing/2014/main" id="{AE90FB7A-CCFE-6437-21DE-C2126FF474BD}"/>
              </a:ext>
            </a:extLst>
          </p:cNvPr>
          <p:cNvSpPr txBox="1">
            <a:spLocks/>
          </p:cNvSpPr>
          <p:nvPr/>
        </p:nvSpPr>
        <p:spPr>
          <a:xfrm>
            <a:off x="384758" y="3608339"/>
            <a:ext cx="8998728" cy="319044"/>
          </a:xfrm>
          <a:prstGeom prst="rect">
            <a:avLst/>
          </a:prstGeom>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s-AR" sz="1400">
                <a:ln w="0"/>
                <a:solidFill>
                  <a:schemeClr val="tx1"/>
                </a:solidFill>
                <a:effectLst>
                  <a:outerShdw blurRad="38100" dist="19050" dir="2700000" algn="tl" rotWithShape="0">
                    <a:schemeClr val="dk1">
                      <a:alpha val="40000"/>
                    </a:schemeClr>
                  </a:outerShdw>
                </a:effectLst>
                <a:latin typeface="Arial"/>
                <a:cs typeface="Arial"/>
              </a:rPr>
              <a:t>Se corrió el algoritmo con esos parámetros, y se obtuvo como resultado:</a:t>
            </a:r>
            <a:endParaRPr lang="es-ES" sz="1400" dirty="0">
              <a:ln w="0"/>
              <a:solidFill>
                <a:schemeClr val="tx1"/>
              </a:solidFill>
              <a:effectLst>
                <a:outerShdw blurRad="38100" dist="19050" dir="2700000" algn="tl" rotWithShape="0">
                  <a:schemeClr val="dk1">
                    <a:alpha val="40000"/>
                  </a:schemeClr>
                </a:outerShdw>
              </a:effectLst>
              <a:latin typeface="Arial"/>
              <a:cs typeface="Arial"/>
            </a:endParaRPr>
          </a:p>
        </p:txBody>
      </p:sp>
      <p:pic>
        <p:nvPicPr>
          <p:cNvPr id="19" name="Imagen 18">
            <a:extLst>
              <a:ext uri="{FF2B5EF4-FFF2-40B4-BE49-F238E27FC236}">
                <a16:creationId xmlns:a16="http://schemas.microsoft.com/office/drawing/2014/main" id="{1A49BF13-02BE-0EC0-E435-45C2FCF08E92}"/>
              </a:ext>
            </a:extLst>
          </p:cNvPr>
          <p:cNvPicPr>
            <a:picLocks noChangeAspect="1"/>
          </p:cNvPicPr>
          <p:nvPr/>
        </p:nvPicPr>
        <p:blipFill>
          <a:blip r:embed="rId6"/>
          <a:stretch>
            <a:fillRect/>
          </a:stretch>
        </p:blipFill>
        <p:spPr>
          <a:xfrm>
            <a:off x="3116265" y="3989419"/>
            <a:ext cx="3361541" cy="387250"/>
          </a:xfrm>
          <a:prstGeom prst="rect">
            <a:avLst/>
          </a:prstGeom>
        </p:spPr>
      </p:pic>
    </p:spTree>
    <p:extLst>
      <p:ext uri="{BB962C8B-B14F-4D97-AF65-F5344CB8AC3E}">
        <p14:creationId xmlns:p14="http://schemas.microsoft.com/office/powerpoint/2010/main" val="1184992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0" name="Google Shape;145;g12d7fbc2916_0_12">
            <a:extLst>
              <a:ext uri="{FF2B5EF4-FFF2-40B4-BE49-F238E27FC236}">
                <a16:creationId xmlns:a16="http://schemas.microsoft.com/office/drawing/2014/main" id="{018922F1-0A73-4750-BA6A-7724B8480675}"/>
              </a:ext>
            </a:extLst>
          </p:cNvPr>
          <p:cNvSpPr txBox="1">
            <a:spLocks noGrp="1"/>
          </p:cNvSpPr>
          <p:nvPr>
            <p:ph type="title"/>
          </p:nvPr>
        </p:nvSpPr>
        <p:spPr>
          <a:xfrm>
            <a:off x="145272" y="11291"/>
            <a:ext cx="8940671" cy="96066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sz="2800" b="1">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OBJETIVO A FUTURO</a:t>
            </a:r>
            <a:endParaRPr sz="28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11" name="Google Shape;149;g12d7fbc2916_0_12">
            <a:extLst>
              <a:ext uri="{FF2B5EF4-FFF2-40B4-BE49-F238E27FC236}">
                <a16:creationId xmlns:a16="http://schemas.microsoft.com/office/drawing/2014/main" id="{449BFD2A-61EE-4581-B0F1-F31D46360E95}"/>
              </a:ext>
            </a:extLst>
          </p:cNvPr>
          <p:cNvSpPr txBox="1">
            <a:spLocks/>
          </p:cNvSpPr>
          <p:nvPr/>
        </p:nvSpPr>
        <p:spPr>
          <a:xfrm>
            <a:off x="304930" y="900156"/>
            <a:ext cx="8998728" cy="1616075"/>
          </a:xfrm>
          <a:prstGeom prst="rect">
            <a:avLst/>
          </a:prstGeom>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s-AR" sz="1400">
                <a:ln w="0"/>
                <a:solidFill>
                  <a:schemeClr val="tx1"/>
                </a:solidFill>
                <a:effectLst>
                  <a:outerShdw blurRad="38100" dist="19050" dir="2700000" algn="tl" rotWithShape="0">
                    <a:schemeClr val="dk1">
                      <a:alpha val="40000"/>
                    </a:schemeClr>
                  </a:outerShdw>
                </a:effectLst>
                <a:latin typeface="Arial"/>
                <a:cs typeface="Arial"/>
              </a:rPr>
              <a:t>Estamos trabajando en la implementación de un dashboard interactivo que permita que la alta</a:t>
            </a:r>
          </a:p>
          <a:p>
            <a:pPr marL="0" indent="0" algn="ctr">
              <a:spcBef>
                <a:spcPts val="0"/>
              </a:spcBef>
              <a:buFont typeface="Wingdings 3" charset="2"/>
              <a:buNone/>
            </a:pPr>
            <a:r>
              <a:rPr lang="es-AR" sz="1400">
                <a:ln w="0"/>
                <a:solidFill>
                  <a:schemeClr val="tx1"/>
                </a:solidFill>
                <a:effectLst>
                  <a:outerShdw blurRad="38100" dist="19050" dir="2700000" algn="tl" rotWithShape="0">
                    <a:schemeClr val="dk1">
                      <a:alpha val="40000"/>
                    </a:schemeClr>
                  </a:outerShdw>
                </a:effectLst>
                <a:latin typeface="Arial"/>
                <a:cs typeface="Arial"/>
              </a:rPr>
              <a:t>gerencia trabaje con los datos fuera de la notebook. Por el momento está modelado para paises</a:t>
            </a:r>
          </a:p>
          <a:p>
            <a:pPr marL="0" indent="0" algn="ctr">
              <a:spcBef>
                <a:spcPts val="0"/>
              </a:spcBef>
              <a:buFont typeface="Wingdings 3" charset="2"/>
              <a:buNone/>
            </a:pPr>
            <a:r>
              <a:rPr lang="es-AR" sz="1400">
                <a:ln w="0"/>
                <a:solidFill>
                  <a:schemeClr val="tx1"/>
                </a:solidFill>
                <a:effectLst>
                  <a:outerShdw blurRad="38100" dist="19050" dir="2700000" algn="tl" rotWithShape="0">
                    <a:schemeClr val="dk1">
                      <a:alpha val="40000"/>
                    </a:schemeClr>
                  </a:outerShdw>
                </a:effectLst>
                <a:latin typeface="Arial"/>
                <a:cs typeface="Arial"/>
              </a:rPr>
              <a:t>Sudamericanos</a:t>
            </a:r>
            <a:endParaRPr lang="es-ES" sz="1400" dirty="0">
              <a:ln w="0"/>
              <a:solidFill>
                <a:schemeClr val="tx1"/>
              </a:solidFill>
              <a:effectLst>
                <a:outerShdw blurRad="38100" dist="19050" dir="2700000" algn="tl" rotWithShape="0">
                  <a:schemeClr val="dk1">
                    <a:alpha val="40000"/>
                  </a:schemeClr>
                </a:outerShdw>
              </a:effectLst>
              <a:latin typeface="Arial"/>
              <a:cs typeface="Arial"/>
            </a:endParaRPr>
          </a:p>
        </p:txBody>
      </p:sp>
      <p:pic>
        <p:nvPicPr>
          <p:cNvPr id="4" name="Imagen 3">
            <a:extLst>
              <a:ext uri="{FF2B5EF4-FFF2-40B4-BE49-F238E27FC236}">
                <a16:creationId xmlns:a16="http://schemas.microsoft.com/office/drawing/2014/main" id="{79D7CCFA-9DF6-B896-5E60-B276A80DC095}"/>
              </a:ext>
            </a:extLst>
          </p:cNvPr>
          <p:cNvPicPr>
            <a:picLocks noChangeAspect="1"/>
          </p:cNvPicPr>
          <p:nvPr/>
        </p:nvPicPr>
        <p:blipFill>
          <a:blip r:embed="rId3"/>
          <a:stretch>
            <a:fillRect/>
          </a:stretch>
        </p:blipFill>
        <p:spPr>
          <a:xfrm>
            <a:off x="1981265" y="1708193"/>
            <a:ext cx="5646057" cy="2775257"/>
          </a:xfrm>
          <a:prstGeom prst="rect">
            <a:avLst/>
          </a:prstGeom>
        </p:spPr>
      </p:pic>
    </p:spTree>
    <p:extLst>
      <p:ext uri="{BB962C8B-B14F-4D97-AF65-F5344CB8AC3E}">
        <p14:creationId xmlns:p14="http://schemas.microsoft.com/office/powerpoint/2010/main" val="413803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a:spLocks noGrp="1"/>
          </p:cNvSpPr>
          <p:nvPr>
            <p:ph type="title"/>
          </p:nvPr>
        </p:nvSpPr>
        <p:spPr>
          <a:xfrm>
            <a:off x="130384" y="0"/>
            <a:ext cx="5207159" cy="953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2400"/>
              <a:buNone/>
            </a:pPr>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CONCLUSIÓN FINAL</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158" name="Google Shape;158;p8"/>
          <p:cNvSpPr txBox="1">
            <a:spLocks noGrp="1"/>
          </p:cNvSpPr>
          <p:nvPr>
            <p:ph type="body" idx="1"/>
          </p:nvPr>
        </p:nvSpPr>
        <p:spPr>
          <a:xfrm>
            <a:off x="277842" y="924974"/>
            <a:ext cx="8588315" cy="31635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1200"/>
              </a:spcAft>
              <a:buSzPts val="1200"/>
              <a:buNone/>
            </a:pPr>
            <a:r>
              <a:rPr lang="es" sz="1400" dirty="0">
                <a:ln w="0"/>
                <a:solidFill>
                  <a:schemeClr val="tx1"/>
                </a:solidFill>
                <a:effectLst>
                  <a:outerShdw blurRad="38100" dist="19050" dir="2700000" algn="tl" rotWithShape="0">
                    <a:schemeClr val="dk1">
                      <a:alpha val="40000"/>
                    </a:schemeClr>
                  </a:outerShdw>
                </a:effectLst>
                <a:latin typeface="Arial"/>
                <a:cs typeface="Arial"/>
                <a:sym typeface="Arial"/>
              </a:rPr>
              <a:t>Defendemos la idea de que no hay relación entre la calidad y el precio en un vino. Ya que, existen vinos muy buenos a muy buen precio y no tienen por qué costar más de 20 dólares para ser considerados excelentes en la relación calidad-precio. </a:t>
            </a:r>
            <a:endParaRPr sz="1400" dirty="0">
              <a:ln w="0"/>
              <a:solidFill>
                <a:schemeClr val="tx1"/>
              </a:solidFill>
              <a:effectLst>
                <a:outerShdw blurRad="38100" dist="19050" dir="2700000" algn="tl" rotWithShape="0">
                  <a:schemeClr val="dk1">
                    <a:alpha val="40000"/>
                  </a:schemeClr>
                </a:outerShdw>
              </a:effectLst>
              <a:latin typeface="Arial"/>
              <a:cs typeface="Arial"/>
            </a:endParaRPr>
          </a:p>
        </p:txBody>
      </p:sp>
      <p:pic>
        <p:nvPicPr>
          <p:cNvPr id="3" name="Imagen 2">
            <a:extLst>
              <a:ext uri="{FF2B5EF4-FFF2-40B4-BE49-F238E27FC236}">
                <a16:creationId xmlns:a16="http://schemas.microsoft.com/office/drawing/2014/main" id="{C27AB7D9-D8A2-4EE3-8FD8-A1B11A7738E2}"/>
              </a:ext>
            </a:extLst>
          </p:cNvPr>
          <p:cNvPicPr>
            <a:picLocks noChangeAspect="1"/>
          </p:cNvPicPr>
          <p:nvPr/>
        </p:nvPicPr>
        <p:blipFill>
          <a:blip r:embed="rId3"/>
          <a:stretch>
            <a:fillRect/>
          </a:stretch>
        </p:blipFill>
        <p:spPr>
          <a:xfrm>
            <a:off x="164335" y="2243967"/>
            <a:ext cx="8979665" cy="15397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2"/>
          <p:cNvSpPr txBox="1">
            <a:spLocks noGrp="1"/>
          </p:cNvSpPr>
          <p:nvPr>
            <p:ph type="title"/>
          </p:nvPr>
        </p:nvSpPr>
        <p:spPr>
          <a:xfrm>
            <a:off x="142290" y="0"/>
            <a:ext cx="8222100" cy="76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TEMÁTICA</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74" name="Google Shape;74;p2"/>
          <p:cNvSpPr txBox="1">
            <a:spLocks noGrp="1"/>
          </p:cNvSpPr>
          <p:nvPr>
            <p:ph type="body" idx="1"/>
          </p:nvPr>
        </p:nvSpPr>
        <p:spPr>
          <a:xfrm>
            <a:off x="614004" y="665053"/>
            <a:ext cx="4645859" cy="2659954"/>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SzPts val="1400"/>
              <a:buNone/>
            </a:pPr>
            <a:r>
              <a:rPr lang="es-AR" sz="1100">
                <a:ln w="0"/>
                <a:solidFill>
                  <a:schemeClr val="tx1"/>
                </a:solidFill>
                <a:effectLst>
                  <a:outerShdw blurRad="38100" dist="19050" dir="2700000" algn="tl" rotWithShape="0">
                    <a:schemeClr val="dk1">
                      <a:alpha val="40000"/>
                    </a:schemeClr>
                  </a:outerShdw>
                </a:effectLst>
                <a:latin typeface="Arial"/>
                <a:ea typeface="Arial"/>
                <a:cs typeface="Arial"/>
                <a:sym typeface="Arial"/>
              </a:rPr>
              <a:t>Una empresa internacional de distribución de vinos con origen italiano presenta una disminución lenta pero sostenida de sus ventas desde hace 10 años.</a:t>
            </a:r>
          </a:p>
          <a:p>
            <a:pPr marL="0" lvl="0" indent="0" algn="l" rtl="0">
              <a:lnSpc>
                <a:spcPct val="107916"/>
              </a:lnSpc>
              <a:spcBef>
                <a:spcPts val="0"/>
              </a:spcBef>
              <a:spcAft>
                <a:spcPts val="800"/>
              </a:spcAft>
              <a:buSzPts val="1400"/>
              <a:buNone/>
            </a:pPr>
            <a:r>
              <a:rPr lang="es-AR" sz="1100">
                <a:ln w="0"/>
                <a:solidFill>
                  <a:schemeClr val="tx1"/>
                </a:solidFill>
                <a:effectLst>
                  <a:outerShdw blurRad="38100" dist="19050" dir="2700000" algn="tl" rotWithShape="0">
                    <a:schemeClr val="dk1">
                      <a:alpha val="40000"/>
                    </a:schemeClr>
                  </a:outerShdw>
                </a:effectLst>
                <a:latin typeface="Arial"/>
                <a:ea typeface="Arial"/>
                <a:cs typeface="Arial"/>
                <a:sym typeface="Arial"/>
              </a:rPr>
              <a:t>Luego de realizar una auditoría interna, notaron que la causa de esta disminución es que el sistema de clasificación de vinos que daban a sus clientes no era adecuado, ya que solamente se basaba en la relación calidad-precio. Ese sistema había sido eficiente en el pasado, pero actualmente con la aplicación de nuevas tecnologías, cambios metodológicos en la industria y aparición de nuevas bodegas, la mayoría de los vinos no puede ser clasificado solamente utilizando estas dos variables.</a:t>
            </a:r>
          </a:p>
          <a:p>
            <a:pPr marL="0" lvl="0" indent="0" algn="l" rtl="0">
              <a:lnSpc>
                <a:spcPct val="107916"/>
              </a:lnSpc>
              <a:spcBef>
                <a:spcPts val="0"/>
              </a:spcBef>
              <a:spcAft>
                <a:spcPts val="800"/>
              </a:spcAft>
              <a:buSzPts val="1400"/>
              <a:buNone/>
            </a:pPr>
            <a:r>
              <a:rPr lang="es-AR" sz="1100">
                <a:ln w="0"/>
                <a:solidFill>
                  <a:schemeClr val="tx1"/>
                </a:solidFill>
                <a:effectLst>
                  <a:outerShdw blurRad="38100" dist="19050" dir="2700000" algn="tl" rotWithShape="0">
                    <a:schemeClr val="dk1">
                      <a:alpha val="40000"/>
                    </a:schemeClr>
                  </a:outerShdw>
                </a:effectLst>
                <a:latin typeface="Arial"/>
                <a:ea typeface="Arial"/>
                <a:cs typeface="Arial"/>
                <a:sym typeface="Arial"/>
              </a:rPr>
              <a:t>Es por esa razón que actualmente la empresa está intentando aplicar un nuevo sistema de clasificación de sus vinos para retomar el vínculo con sus clientes.</a:t>
            </a:r>
            <a:endParaRPr lang="es-ES" sz="1100" dirty="0">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p:txBody>
      </p:sp>
      <p:pic>
        <p:nvPicPr>
          <p:cNvPr id="2052" name="Picture 4" descr="Para qué puede ser buena una copa de vino al día?">
            <a:extLst>
              <a:ext uri="{FF2B5EF4-FFF2-40B4-BE49-F238E27FC236}">
                <a16:creationId xmlns:a16="http://schemas.microsoft.com/office/drawing/2014/main" id="{9F374288-20F1-4831-80FC-79415416C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13" y="665053"/>
            <a:ext cx="3592287" cy="223346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30D497A-5E1A-4207-A643-E95155ACFCF6}"/>
              </a:ext>
            </a:extLst>
          </p:cNvPr>
          <p:cNvSpPr txBox="1"/>
          <p:nvPr/>
        </p:nvSpPr>
        <p:spPr>
          <a:xfrm>
            <a:off x="1139371" y="3732300"/>
            <a:ext cx="8004629" cy="967444"/>
          </a:xfrm>
          <a:prstGeom prst="rect">
            <a:avLst/>
          </a:prstGeom>
          <a:noFill/>
        </p:spPr>
        <p:txBody>
          <a:bodyPr wrap="square">
            <a:spAutoFit/>
          </a:bodyPr>
          <a:lstStyle/>
          <a:p>
            <a:pPr defTabSz="342900">
              <a:lnSpc>
                <a:spcPct val="107916"/>
              </a:lnSpc>
              <a:spcAft>
                <a:spcPts val="800"/>
              </a:spcAft>
              <a:buClr>
                <a:schemeClr val="accent1"/>
              </a:buClr>
              <a:buSzPts val="1400"/>
            </a:pPr>
            <a:r>
              <a:rPr lang="es-ES" dirty="0">
                <a:ln w="0"/>
                <a:effectLst>
                  <a:outerShdw blurRad="38100" dist="19050" dir="2700000" algn="tl" rotWithShape="0">
                    <a:schemeClr val="dk1">
                      <a:alpha val="40000"/>
                    </a:schemeClr>
                  </a:outerShdw>
                </a:effectLst>
                <a:latin typeface="Arial"/>
                <a:cs typeface="Arial"/>
                <a:sym typeface="Arial"/>
              </a:rPr>
              <a:t>Se va a analizar la relación de calidad-precio del mercado mundial, para observar que un vino es bueno por la satisfacción que nos produce, independientemente de su precio.</a:t>
            </a:r>
            <a:endParaRPr lang="es-ES" dirty="0">
              <a:ln w="0"/>
              <a:effectLst>
                <a:outerShdw blurRad="38100" dist="19050" dir="2700000" algn="tl" rotWithShape="0">
                  <a:schemeClr val="dk1">
                    <a:alpha val="40000"/>
                  </a:schemeClr>
                </a:outerShdw>
              </a:effectLst>
              <a:latin typeface="Arial"/>
              <a:cs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2" name="Google Shape;82;p3"/>
          <p:cNvSpPr txBox="1">
            <a:spLocks noGrp="1"/>
          </p:cNvSpPr>
          <p:nvPr>
            <p:ph type="title"/>
          </p:nvPr>
        </p:nvSpPr>
        <p:spPr>
          <a:xfrm>
            <a:off x="5098800" y="0"/>
            <a:ext cx="4045200" cy="1482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4200"/>
              <a:buNone/>
            </a:pPr>
            <a:r>
              <a:rPr lang="e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haroni" panose="02010803020104030203" pitchFamily="2" charset="-79"/>
                <a:cs typeface="Aharoni" panose="02010803020104030203" pitchFamily="2" charset="-79"/>
              </a:rPr>
              <a:t>OBJETIVO</a:t>
            </a:r>
            <a:endParaRP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83" name="Google Shape;83;p3"/>
          <p:cNvSpPr txBox="1">
            <a:spLocks noGrp="1"/>
          </p:cNvSpPr>
          <p:nvPr>
            <p:ph type="body" idx="2"/>
          </p:nvPr>
        </p:nvSpPr>
        <p:spPr>
          <a:xfrm>
            <a:off x="5307000" y="1019730"/>
            <a:ext cx="3837000" cy="3232529"/>
          </a:xfrm>
          <a:prstGeom prst="rect">
            <a:avLst/>
          </a:prstGeom>
          <a:noFill/>
          <a:ln>
            <a:noFill/>
          </a:ln>
        </p:spPr>
        <p:txBody>
          <a:bodyPr spcFirstLastPara="1" vert="horz" wrap="square" lIns="91425" tIns="91425" rIns="91425" bIns="91425" rtlCol="0" anchor="t" anchorCtr="0">
            <a:noAutofit/>
          </a:bodyPr>
          <a:lstStyle/>
          <a:p>
            <a:pPr marL="0" indent="0">
              <a:lnSpc>
                <a:spcPct val="107916"/>
              </a:lnSpc>
              <a:spcAft>
                <a:spcPts val="800"/>
              </a:spcAft>
              <a:buClr>
                <a:schemeClr val="accent1"/>
              </a:buClr>
              <a:buSzPts val="1400"/>
              <a:buNone/>
            </a:pPr>
            <a:r>
              <a:rPr lang="es" sz="1800" dirty="0">
                <a:ln w="0"/>
                <a:solidFill>
                  <a:schemeClr val="tx1"/>
                </a:solidFill>
                <a:effectLst>
                  <a:outerShdw blurRad="38100" dist="19050" dir="2700000" algn="tl" rotWithShape="0">
                    <a:schemeClr val="dk1">
                      <a:alpha val="40000"/>
                    </a:schemeClr>
                  </a:outerShdw>
                </a:effectLst>
                <a:latin typeface="Arial"/>
                <a:cs typeface="Arial"/>
                <a:sym typeface="Arial"/>
              </a:rPr>
              <a:t>Crear un nuevo sistema de clasificación rápida de vinos que este disponible al publico general, y que pueda ser aplicado por el consumidor al momento de la selección del producto. </a:t>
            </a:r>
          </a:p>
        </p:txBody>
      </p:sp>
      <p:pic>
        <p:nvPicPr>
          <p:cNvPr id="1030" name="Picture 6" descr="Los diferentes colores que puede tener un vino">
            <a:extLst>
              <a:ext uri="{FF2B5EF4-FFF2-40B4-BE49-F238E27FC236}">
                <a16:creationId xmlns:a16="http://schemas.microsoft.com/office/drawing/2014/main" id="{A2189540-DE9F-4BA5-A01F-3A7DC35F1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00" y="741150"/>
            <a:ext cx="4968551" cy="3511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uede ser una imagen de botella y texto que dice &quot;CORRECTO ALCARDET GET GODEGAS ALCARDE BODEGAS ALCARD 741 748 15 32 106 748 95 +323 1066 CORRE 748 95 +323 1066 CORRECTO TEMPRANILLO OORND IRISANOSS&quot;">
            <a:extLst>
              <a:ext uri="{FF2B5EF4-FFF2-40B4-BE49-F238E27FC236}">
                <a16:creationId xmlns:a16="http://schemas.microsoft.com/office/drawing/2014/main" id="{B6D6ABA8-D17A-4C8F-B13C-FD0123C49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056" y="3058846"/>
            <a:ext cx="1599335" cy="2002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2"/>
          <p:cNvSpPr txBox="1">
            <a:spLocks noGrp="1"/>
          </p:cNvSpPr>
          <p:nvPr>
            <p:ph type="title"/>
          </p:nvPr>
        </p:nvSpPr>
        <p:spPr>
          <a:xfrm>
            <a:off x="142290" y="0"/>
            <a:ext cx="8222100" cy="76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s" sz="3600" b="1">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CARACTERÍSITCAS DEL SET DE DATOS</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74" name="Google Shape;74;p2"/>
          <p:cNvSpPr txBox="1">
            <a:spLocks noGrp="1"/>
          </p:cNvSpPr>
          <p:nvPr>
            <p:ph type="body" idx="1"/>
          </p:nvPr>
        </p:nvSpPr>
        <p:spPr>
          <a:xfrm>
            <a:off x="4521200" y="667207"/>
            <a:ext cx="4383314" cy="3912049"/>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SzPts val="1400"/>
              <a:buNone/>
            </a:pPr>
            <a:r>
              <a:rPr lang="es-ES" sz="1800">
                <a:ln w="0"/>
                <a:solidFill>
                  <a:schemeClr val="tx1"/>
                </a:solidFill>
                <a:effectLst>
                  <a:outerShdw blurRad="38100" dist="19050" dir="2700000" algn="tl" rotWithShape="0">
                    <a:schemeClr val="dk1">
                      <a:alpha val="40000"/>
                    </a:schemeClr>
                  </a:outerShdw>
                </a:effectLst>
                <a:latin typeface="Arial"/>
                <a:ea typeface="Arial"/>
                <a:cs typeface="Arial"/>
                <a:sym typeface="Arial"/>
              </a:rPr>
              <a:t>Contiene 19 columnas y 130000 filas</a:t>
            </a:r>
          </a:p>
          <a:p>
            <a:pPr marL="0" lvl="0" indent="0" algn="l" rtl="0">
              <a:lnSpc>
                <a:spcPct val="107916"/>
              </a:lnSpc>
              <a:spcBef>
                <a:spcPts val="0"/>
              </a:spcBef>
              <a:spcAft>
                <a:spcPts val="800"/>
              </a:spcAft>
              <a:buSzPts val="1400"/>
              <a:buNone/>
            </a:pPr>
            <a:r>
              <a:rPr lang="es-ES" sz="1800" u="sng">
                <a:ln w="0"/>
                <a:solidFill>
                  <a:schemeClr val="tx1"/>
                </a:solidFill>
                <a:effectLst>
                  <a:outerShdw blurRad="38100" dist="19050" dir="2700000" algn="tl" rotWithShape="0">
                    <a:schemeClr val="dk1">
                      <a:alpha val="40000"/>
                    </a:schemeClr>
                  </a:outerShdw>
                </a:effectLst>
                <a:latin typeface="Arial"/>
                <a:ea typeface="Arial"/>
                <a:cs typeface="Arial"/>
                <a:sym typeface="Arial"/>
              </a:rPr>
              <a:t>Detalles de las columnas </a:t>
            </a:r>
          </a:p>
          <a:p>
            <a:pPr marL="0" lvl="0" indent="0" algn="l" rtl="0">
              <a:lnSpc>
                <a:spcPct val="107916"/>
              </a:lnSpc>
              <a:spcBef>
                <a:spcPts val="0"/>
              </a:spcBef>
              <a:spcAft>
                <a:spcPts val="800"/>
              </a:spcAft>
              <a:buSzPts val="1400"/>
              <a:buNone/>
            </a:pPr>
            <a:r>
              <a:rPr lang="es-ES" sz="1800">
                <a:ln w="0"/>
                <a:solidFill>
                  <a:schemeClr val="tx1"/>
                </a:solidFill>
                <a:effectLst>
                  <a:outerShdw blurRad="38100" dist="19050" dir="2700000" algn="tl" rotWithShape="0">
                    <a:schemeClr val="dk1">
                      <a:alpha val="40000"/>
                    </a:schemeClr>
                  </a:outerShdw>
                </a:effectLst>
                <a:latin typeface="Arial"/>
                <a:ea typeface="Arial"/>
                <a:cs typeface="Arial"/>
                <a:sym typeface="Arial"/>
              </a:rPr>
              <a:t>El país de origen, una descripción, una designación, puntos, precio, provincia, regiones, nombre del catador, cuenta de twitter del catador, nombre del vino, varietal, viñedo, año, continente, género del catador, si aprueba o no (arriba de 93 puntos) y el método de clasificación</a:t>
            </a:r>
          </a:p>
          <a:p>
            <a:pPr marL="0" indent="0">
              <a:lnSpc>
                <a:spcPct val="107916"/>
              </a:lnSpc>
              <a:spcAft>
                <a:spcPts val="800"/>
              </a:spcAft>
              <a:buClr>
                <a:schemeClr val="accent1"/>
              </a:buClr>
              <a:buSzPts val="1400"/>
              <a:buNone/>
            </a:pPr>
            <a:r>
              <a:rPr lang="es-AR" sz="1800">
                <a:ln w="0"/>
                <a:solidFill>
                  <a:schemeClr val="tx1"/>
                </a:solidFill>
                <a:effectLst>
                  <a:outerShdw blurRad="38100" dist="19050" dir="2700000" algn="tl" rotWithShape="0">
                    <a:schemeClr val="dk1">
                      <a:alpha val="40000"/>
                    </a:schemeClr>
                  </a:outerShdw>
                </a:effectLst>
                <a:latin typeface="Arial"/>
                <a:cs typeface="Arial"/>
                <a:sym typeface="Arial"/>
              </a:rPr>
              <a:t>○ A &gt;= 95 Puntos</a:t>
            </a:r>
          </a:p>
          <a:p>
            <a:pPr marL="0" indent="0">
              <a:lnSpc>
                <a:spcPct val="107916"/>
              </a:lnSpc>
              <a:spcAft>
                <a:spcPts val="800"/>
              </a:spcAft>
              <a:buClr>
                <a:schemeClr val="accent1"/>
              </a:buClr>
              <a:buSzPts val="1400"/>
              <a:buNone/>
            </a:pPr>
            <a:r>
              <a:rPr lang="es-AR" sz="1800">
                <a:ln w="0"/>
                <a:solidFill>
                  <a:schemeClr val="tx1"/>
                </a:solidFill>
                <a:effectLst>
                  <a:outerShdw blurRad="38100" dist="19050" dir="2700000" algn="tl" rotWithShape="0">
                    <a:schemeClr val="dk1">
                      <a:alpha val="40000"/>
                    </a:schemeClr>
                  </a:outerShdw>
                </a:effectLst>
                <a:latin typeface="Arial"/>
                <a:cs typeface="Arial"/>
                <a:sym typeface="Arial"/>
              </a:rPr>
              <a:t>○ B entre 90 y 94,9</a:t>
            </a:r>
          </a:p>
          <a:p>
            <a:pPr marL="0" indent="0">
              <a:lnSpc>
                <a:spcPct val="107916"/>
              </a:lnSpc>
              <a:spcAft>
                <a:spcPts val="800"/>
              </a:spcAft>
              <a:buClr>
                <a:schemeClr val="accent1"/>
              </a:buClr>
              <a:buSzPts val="1400"/>
              <a:buNone/>
            </a:pPr>
            <a:r>
              <a:rPr lang="es-AR" sz="1800">
                <a:ln w="0"/>
                <a:solidFill>
                  <a:schemeClr val="tx1"/>
                </a:solidFill>
                <a:effectLst>
                  <a:outerShdw blurRad="38100" dist="19050" dir="2700000" algn="tl" rotWithShape="0">
                    <a:schemeClr val="dk1">
                      <a:alpha val="40000"/>
                    </a:schemeClr>
                  </a:outerShdw>
                </a:effectLst>
                <a:latin typeface="Arial"/>
                <a:cs typeface="Arial"/>
                <a:sym typeface="Arial"/>
              </a:rPr>
              <a:t>○ C menores a 89,9</a:t>
            </a:r>
          </a:p>
          <a:p>
            <a:pPr marL="0" lvl="0" indent="0" algn="l" rtl="0">
              <a:lnSpc>
                <a:spcPct val="107916"/>
              </a:lnSpc>
              <a:spcBef>
                <a:spcPts val="0"/>
              </a:spcBef>
              <a:spcAft>
                <a:spcPts val="800"/>
              </a:spcAft>
              <a:buSzPts val="1400"/>
              <a:buNone/>
            </a:pPr>
            <a:endParaRPr lang="es-ES" sz="1800">
              <a:ln w="0"/>
              <a:solidFill>
                <a:schemeClr val="tx1"/>
              </a:solidFill>
              <a:effectLst>
                <a:outerShdw blurRad="38100" dist="19050" dir="2700000" algn="tl" rotWithShape="0">
                  <a:schemeClr val="dk1">
                    <a:alpha val="40000"/>
                  </a:schemeClr>
                </a:outerShdw>
              </a:effectLst>
              <a:latin typeface="Arial"/>
              <a:ea typeface="Arial"/>
              <a:cs typeface="Arial"/>
              <a:sym typeface="Arial"/>
            </a:endParaRPr>
          </a:p>
        </p:txBody>
      </p:sp>
      <p:pic>
        <p:nvPicPr>
          <p:cNvPr id="3" name="Imagen 2">
            <a:extLst>
              <a:ext uri="{FF2B5EF4-FFF2-40B4-BE49-F238E27FC236}">
                <a16:creationId xmlns:a16="http://schemas.microsoft.com/office/drawing/2014/main" id="{BA5215EE-E0CF-5F5D-7E68-64960C17F91F}"/>
              </a:ext>
            </a:extLst>
          </p:cNvPr>
          <p:cNvPicPr>
            <a:picLocks noChangeAspect="1"/>
          </p:cNvPicPr>
          <p:nvPr/>
        </p:nvPicPr>
        <p:blipFill>
          <a:blip r:embed="rId3"/>
          <a:stretch>
            <a:fillRect/>
          </a:stretch>
        </p:blipFill>
        <p:spPr>
          <a:xfrm>
            <a:off x="572009" y="688979"/>
            <a:ext cx="3528277" cy="4206791"/>
          </a:xfrm>
          <a:prstGeom prst="rect">
            <a:avLst/>
          </a:prstGeom>
        </p:spPr>
      </p:pic>
    </p:spTree>
    <p:extLst>
      <p:ext uri="{BB962C8B-B14F-4D97-AF65-F5344CB8AC3E}">
        <p14:creationId xmlns:p14="http://schemas.microsoft.com/office/powerpoint/2010/main" val="324685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4"/>
          <p:cNvSpPr txBox="1">
            <a:spLocks noGrp="1"/>
          </p:cNvSpPr>
          <p:nvPr>
            <p:ph type="title"/>
          </p:nvPr>
        </p:nvSpPr>
        <p:spPr>
          <a:xfrm>
            <a:off x="110725" y="0"/>
            <a:ext cx="5921100" cy="101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ANÁLISIS</a:t>
            </a:r>
            <a:r>
              <a:rPr lang="es" dirty="0"/>
              <a:t> </a:t>
            </a:r>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UNIVARIADO</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pic>
        <p:nvPicPr>
          <p:cNvPr id="89" name="Google Shape;89;p4"/>
          <p:cNvPicPr preferRelativeResize="0"/>
          <p:nvPr/>
        </p:nvPicPr>
        <p:blipFill rotWithShape="1">
          <a:blip r:embed="rId3">
            <a:alphaModFix/>
          </a:blip>
          <a:srcRect/>
          <a:stretch/>
        </p:blipFill>
        <p:spPr>
          <a:xfrm>
            <a:off x="1406291" y="1918825"/>
            <a:ext cx="3060000" cy="2160000"/>
          </a:xfrm>
          <a:prstGeom prst="rect">
            <a:avLst/>
          </a:prstGeom>
          <a:noFill/>
          <a:ln>
            <a:noFill/>
          </a:ln>
        </p:spPr>
      </p:pic>
      <p:sp>
        <p:nvSpPr>
          <p:cNvPr id="90" name="Google Shape;90;p4"/>
          <p:cNvSpPr txBox="1"/>
          <p:nvPr/>
        </p:nvSpPr>
        <p:spPr>
          <a:xfrm>
            <a:off x="723014" y="906700"/>
            <a:ext cx="8197702" cy="1118225"/>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800"/>
              </a:spcAft>
              <a:buClr>
                <a:srgbClr val="000000"/>
              </a:buClr>
              <a:buSzPts val="1200"/>
              <a:buFont typeface="Arial"/>
              <a:buNone/>
            </a:pPr>
            <a:r>
              <a:rPr lang="es" dirty="0">
                <a:ln w="0"/>
                <a:effectLst>
                  <a:outerShdw blurRad="38100" dist="19050" dir="2700000" algn="tl" rotWithShape="0">
                    <a:schemeClr val="dk1">
                      <a:alpha val="40000"/>
                    </a:schemeClr>
                  </a:outerShdw>
                </a:effectLst>
                <a:latin typeface="Arial"/>
                <a:cs typeface="Arial"/>
                <a:sym typeface="Arial"/>
              </a:rPr>
              <a:t>Consiste en el análisis de cada una de las variables por separado, por lo que se basa exclusivamente en una única variable.</a:t>
            </a:r>
            <a:endParaRPr dirty="0">
              <a:ln w="0"/>
              <a:effectLst>
                <a:outerShdw blurRad="38100" dist="19050" dir="2700000" algn="tl" rotWithShape="0">
                  <a:schemeClr val="dk1">
                    <a:alpha val="40000"/>
                  </a:schemeClr>
                </a:outerShdw>
              </a:effectLst>
              <a:latin typeface="Arial"/>
              <a:cs typeface="Arial"/>
              <a:sym typeface="Roboto"/>
            </a:endParaRPr>
          </a:p>
        </p:txBody>
      </p:sp>
      <p:pic>
        <p:nvPicPr>
          <p:cNvPr id="91" name="Google Shape;91;p4"/>
          <p:cNvPicPr preferRelativeResize="0"/>
          <p:nvPr/>
        </p:nvPicPr>
        <p:blipFill rotWithShape="1">
          <a:blip r:embed="rId4">
            <a:alphaModFix/>
          </a:blip>
          <a:srcRect/>
          <a:stretch/>
        </p:blipFill>
        <p:spPr>
          <a:xfrm>
            <a:off x="5419538" y="1918825"/>
            <a:ext cx="3060000" cy="2160000"/>
          </a:xfrm>
          <a:prstGeom prst="rect">
            <a:avLst/>
          </a:prstGeom>
          <a:noFill/>
          <a:ln>
            <a:noFill/>
          </a:ln>
        </p:spPr>
      </p:pic>
      <p:sp>
        <p:nvSpPr>
          <p:cNvPr id="92" name="Google Shape;92;p4"/>
          <p:cNvSpPr txBox="1"/>
          <p:nvPr/>
        </p:nvSpPr>
        <p:spPr>
          <a:xfrm>
            <a:off x="983649" y="3920566"/>
            <a:ext cx="3923414" cy="1166315"/>
          </a:xfrm>
          <a:prstGeom prst="rect">
            <a:avLst/>
          </a:prstGeom>
          <a:noFill/>
          <a:ln>
            <a:noFill/>
          </a:ln>
        </p:spPr>
        <p:txBody>
          <a:bodyPr spcFirstLastPara="1" wrap="square" lIns="91425" tIns="91425" rIns="91425" bIns="91425" anchor="t" anchorCtr="0">
            <a:spAutoFit/>
          </a:bodyPr>
          <a:lstStyle/>
          <a:p>
            <a:pPr marL="0" marR="0" lvl="0" indent="0" algn="ctr" rtl="0">
              <a:lnSpc>
                <a:spcPct val="135714"/>
              </a:lnSpc>
              <a:spcBef>
                <a:spcPts val="0"/>
              </a:spcBef>
              <a:spcAft>
                <a:spcPts val="800"/>
              </a:spcAft>
              <a:buClr>
                <a:srgbClr val="000000"/>
              </a:buClr>
              <a:buSzPts val="1000"/>
              <a:buFont typeface="Arial"/>
              <a:buNone/>
            </a:pPr>
            <a:r>
              <a:rPr lang="es" sz="1400" dirty="0">
                <a:ln w="0"/>
                <a:effectLst>
                  <a:outerShdw blurRad="38100" dist="19050" dir="2700000" algn="tl" rotWithShape="0">
                    <a:schemeClr val="dk1">
                      <a:alpha val="40000"/>
                    </a:schemeClr>
                  </a:outerShdw>
                </a:effectLst>
                <a:latin typeface="Arial"/>
                <a:cs typeface="Arial"/>
                <a:sym typeface="Arial"/>
              </a:rPr>
              <a:t>En este boxplot observamos que el puntaje se concentra mayoritariamente en un rango entre 86 y 91 puntos.</a:t>
            </a:r>
            <a:endParaRPr sz="1400" dirty="0">
              <a:ln w="0"/>
              <a:effectLst>
                <a:outerShdw blurRad="38100" dist="19050" dir="2700000" algn="tl" rotWithShape="0">
                  <a:schemeClr val="dk1">
                    <a:alpha val="40000"/>
                  </a:schemeClr>
                </a:outerShdw>
              </a:effectLst>
              <a:latin typeface="Arial"/>
              <a:cs typeface="Arial"/>
              <a:sym typeface="Roboto"/>
            </a:endParaRPr>
          </a:p>
        </p:txBody>
      </p:sp>
      <p:sp>
        <p:nvSpPr>
          <p:cNvPr id="93" name="Google Shape;93;p4"/>
          <p:cNvSpPr txBox="1"/>
          <p:nvPr/>
        </p:nvSpPr>
        <p:spPr>
          <a:xfrm>
            <a:off x="5281378" y="3920566"/>
            <a:ext cx="3639338" cy="873286"/>
          </a:xfrm>
          <a:prstGeom prst="rect">
            <a:avLst/>
          </a:prstGeom>
          <a:noFill/>
          <a:ln>
            <a:noFill/>
          </a:ln>
        </p:spPr>
        <p:txBody>
          <a:bodyPr spcFirstLastPara="1" wrap="square" lIns="91425" tIns="91425" rIns="91425" bIns="91425" anchor="t" anchorCtr="0">
            <a:spAutoFit/>
          </a:bodyPr>
          <a:lstStyle/>
          <a:p>
            <a:pPr marL="0" marR="0" lvl="0" indent="0" algn="ctr" rtl="0">
              <a:lnSpc>
                <a:spcPct val="135714"/>
              </a:lnSpc>
              <a:spcBef>
                <a:spcPts val="0"/>
              </a:spcBef>
              <a:spcAft>
                <a:spcPts val="800"/>
              </a:spcAft>
              <a:buClr>
                <a:srgbClr val="000000"/>
              </a:buClr>
              <a:buSzPts val="1100"/>
              <a:buFont typeface="Arial"/>
              <a:buNone/>
            </a:pPr>
            <a:r>
              <a:rPr lang="es" sz="1400" dirty="0">
                <a:ln w="0"/>
                <a:effectLst>
                  <a:outerShdw blurRad="38100" dist="19050" dir="2700000" algn="tl" rotWithShape="0">
                    <a:schemeClr val="dk1">
                      <a:alpha val="40000"/>
                    </a:schemeClr>
                  </a:outerShdw>
                </a:effectLst>
                <a:latin typeface="Arial"/>
                <a:cs typeface="Arial"/>
                <a:sym typeface="Arial"/>
              </a:rPr>
              <a:t>Este histograma nos confirma lo mostrado en el boxplot.</a:t>
            </a:r>
            <a:endParaRPr sz="1400" dirty="0">
              <a:ln w="0"/>
              <a:effectLst>
                <a:outerShdw blurRad="38100" dist="19050" dir="2700000" algn="tl" rotWithShape="0">
                  <a:schemeClr val="dk1">
                    <a:alpha val="40000"/>
                  </a:schemeClr>
                </a:outerShdw>
              </a:effectLst>
              <a:latin typeface="Arial"/>
              <a:cs typeface="Arial"/>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148360" y="23500"/>
            <a:ext cx="5359800" cy="101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ANÁLISIS BIVARIADO</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99" name="Google Shape;99;p5"/>
          <p:cNvSpPr txBox="1"/>
          <p:nvPr/>
        </p:nvSpPr>
        <p:spPr>
          <a:xfrm>
            <a:off x="876257" y="666983"/>
            <a:ext cx="7546938"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dirty="0">
                <a:ln w="0"/>
                <a:effectLst>
                  <a:outerShdw blurRad="38100" dist="19050" dir="2700000" algn="tl" rotWithShape="0">
                    <a:schemeClr val="dk1">
                      <a:alpha val="40000"/>
                    </a:schemeClr>
                  </a:outerShdw>
                </a:effectLst>
                <a:latin typeface="Arial"/>
                <a:cs typeface="Arial"/>
                <a:sym typeface="Roboto"/>
              </a:rPr>
              <a:t>Es el empleo de dos o más variables , buscando conocer causalidad, efectos o correlaciones</a:t>
            </a:r>
            <a:endParaRPr dirty="0">
              <a:ln w="0"/>
              <a:effectLst>
                <a:outerShdw blurRad="38100" dist="19050" dir="2700000" algn="tl" rotWithShape="0">
                  <a:schemeClr val="dk1">
                    <a:alpha val="40000"/>
                  </a:schemeClr>
                </a:outerShdw>
              </a:effectLst>
              <a:latin typeface="Arial"/>
              <a:cs typeface="Arial"/>
              <a:sym typeface="Roboto"/>
            </a:endParaRPr>
          </a:p>
        </p:txBody>
      </p:sp>
      <p:sp>
        <p:nvSpPr>
          <p:cNvPr id="102" name="Google Shape;102;p5"/>
          <p:cNvSpPr txBox="1"/>
          <p:nvPr/>
        </p:nvSpPr>
        <p:spPr>
          <a:xfrm>
            <a:off x="1131965" y="3700398"/>
            <a:ext cx="3653777" cy="1381758"/>
          </a:xfrm>
          <a:prstGeom prst="rect">
            <a:avLst/>
          </a:prstGeom>
          <a:noFill/>
          <a:ln>
            <a:noFill/>
          </a:ln>
        </p:spPr>
        <p:txBody>
          <a:bodyPr spcFirstLastPara="1" wrap="square" lIns="91425" tIns="91425" rIns="91425" bIns="91425" anchor="t" anchorCtr="0">
            <a:spAutoFit/>
          </a:bodyPr>
          <a:lstStyle/>
          <a:p>
            <a:pPr marL="0" marR="0" lvl="0" indent="0" algn="ctr" rtl="0">
              <a:lnSpc>
                <a:spcPct val="135714"/>
              </a:lnSpc>
              <a:spcBef>
                <a:spcPts val="0"/>
              </a:spcBef>
              <a:spcAft>
                <a:spcPts val="0"/>
              </a:spcAft>
              <a:buClr>
                <a:srgbClr val="000000"/>
              </a:buClr>
              <a:buSzPts val="1000"/>
              <a:buFont typeface="Arial"/>
              <a:buNone/>
            </a:pPr>
            <a:r>
              <a:rPr lang="es" sz="1400">
                <a:ln w="0"/>
                <a:effectLst>
                  <a:outerShdw blurRad="38100" dist="19050" dir="2700000" algn="tl" rotWithShape="0">
                    <a:schemeClr val="dk1">
                      <a:alpha val="40000"/>
                    </a:schemeClr>
                  </a:outerShdw>
                </a:effectLst>
                <a:latin typeface="Arial"/>
                <a:cs typeface="Arial"/>
                <a:sym typeface="Arial"/>
              </a:rPr>
              <a:t>Tomamos los países Sudamericanos y comparamos </a:t>
            </a:r>
            <a:r>
              <a:rPr lang="es" sz="1400" dirty="0">
                <a:ln w="0"/>
                <a:effectLst>
                  <a:outerShdw blurRad="38100" dist="19050" dir="2700000" algn="tl" rotWithShape="0">
                    <a:schemeClr val="dk1">
                      <a:alpha val="40000"/>
                    </a:schemeClr>
                  </a:outerShdw>
                </a:effectLst>
                <a:latin typeface="Arial"/>
                <a:cs typeface="Arial"/>
                <a:sym typeface="Arial"/>
              </a:rPr>
              <a:t>los puntajes con un gráfico de violín.</a:t>
            </a:r>
            <a:endParaRPr sz="1400" dirty="0">
              <a:ln w="0"/>
              <a:effectLst>
                <a:outerShdw blurRad="38100" dist="19050" dir="2700000" algn="tl" rotWithShape="0">
                  <a:schemeClr val="dk1">
                    <a:alpha val="40000"/>
                  </a:schemeClr>
                </a:outerShdw>
              </a:effectLst>
              <a:latin typeface="Arial"/>
              <a:cs typeface="Arial"/>
              <a:sym typeface="Arial"/>
            </a:endParaRPr>
          </a:p>
          <a:p>
            <a:pPr marL="0" marR="0" lvl="0" indent="0" algn="l" rtl="0">
              <a:lnSpc>
                <a:spcPct val="100000"/>
              </a:lnSpc>
              <a:spcBef>
                <a:spcPts val="800"/>
              </a:spcBef>
              <a:spcAft>
                <a:spcPts val="0"/>
              </a:spcAft>
              <a:buClr>
                <a:srgbClr val="000000"/>
              </a:buClr>
              <a:buSzPts val="1400"/>
              <a:buFont typeface="Arial"/>
              <a:buNone/>
            </a:pPr>
            <a:endParaRPr sz="1400" b="0" i="0" u="none" strike="noStrike" cap="none" dirty="0">
              <a:solidFill>
                <a:srgbClr val="000000"/>
              </a:solidFill>
              <a:latin typeface="Roboto"/>
              <a:ea typeface="Roboto"/>
              <a:cs typeface="Roboto"/>
              <a:sym typeface="Roboto"/>
            </a:endParaRPr>
          </a:p>
        </p:txBody>
      </p:sp>
      <p:sp>
        <p:nvSpPr>
          <p:cNvPr id="103" name="Google Shape;103;p5"/>
          <p:cNvSpPr txBox="1"/>
          <p:nvPr/>
        </p:nvSpPr>
        <p:spPr>
          <a:xfrm>
            <a:off x="5178056" y="3637843"/>
            <a:ext cx="3750021" cy="1356751"/>
          </a:xfrm>
          <a:prstGeom prst="rect">
            <a:avLst/>
          </a:prstGeom>
          <a:noFill/>
          <a:ln>
            <a:noFill/>
          </a:ln>
        </p:spPr>
        <p:txBody>
          <a:bodyPr spcFirstLastPara="1" wrap="square" lIns="91425" tIns="91425" rIns="91425" bIns="91425" anchor="t" anchorCtr="0">
            <a:spAutoFit/>
          </a:bodyPr>
          <a:lstStyle/>
          <a:p>
            <a:pPr algn="ctr">
              <a:lnSpc>
                <a:spcPct val="135714"/>
              </a:lnSpc>
              <a:buClr>
                <a:srgbClr val="000000"/>
              </a:buClr>
              <a:buSzPts val="1000"/>
            </a:pPr>
            <a:r>
              <a:rPr lang="es" sz="1400" dirty="0">
                <a:ln w="0"/>
                <a:effectLst>
                  <a:outerShdw blurRad="38100" dist="19050" dir="2700000" algn="tl" rotWithShape="0">
                    <a:schemeClr val="dk1">
                      <a:alpha val="40000"/>
                    </a:schemeClr>
                  </a:outerShdw>
                </a:effectLst>
                <a:latin typeface="Arial"/>
                <a:cs typeface="Arial"/>
                <a:sym typeface="Arial"/>
              </a:rPr>
              <a:t>Con un gráfico de dispersión hexagonal (hexbin) es posible notar que la gran mayoría de los vinos tiene puntaje cercanos a 87.5 y un precio que ronda los 20 a 40 dólares.</a:t>
            </a:r>
            <a:endParaRPr sz="1400" dirty="0">
              <a:ln w="0"/>
              <a:effectLst>
                <a:outerShdw blurRad="38100" dist="19050" dir="2700000" algn="tl" rotWithShape="0">
                  <a:schemeClr val="dk1">
                    <a:alpha val="40000"/>
                  </a:schemeClr>
                </a:outerShdw>
              </a:effectLst>
              <a:latin typeface="Arial"/>
              <a:cs typeface="Arial"/>
              <a:sym typeface="Roboto"/>
            </a:endParaRPr>
          </a:p>
        </p:txBody>
      </p:sp>
      <p:pic>
        <p:nvPicPr>
          <p:cNvPr id="3" name="Imagen 2">
            <a:extLst>
              <a:ext uri="{FF2B5EF4-FFF2-40B4-BE49-F238E27FC236}">
                <a16:creationId xmlns:a16="http://schemas.microsoft.com/office/drawing/2014/main" id="{1A2092D2-B26F-C947-6892-0739D0FB9D68}"/>
              </a:ext>
            </a:extLst>
          </p:cNvPr>
          <p:cNvPicPr>
            <a:picLocks noChangeAspect="1"/>
          </p:cNvPicPr>
          <p:nvPr/>
        </p:nvPicPr>
        <p:blipFill>
          <a:blip r:embed="rId3"/>
          <a:stretch>
            <a:fillRect/>
          </a:stretch>
        </p:blipFill>
        <p:spPr>
          <a:xfrm>
            <a:off x="1724100" y="1443102"/>
            <a:ext cx="2397957" cy="2359589"/>
          </a:xfrm>
          <a:prstGeom prst="rect">
            <a:avLst/>
          </a:prstGeom>
        </p:spPr>
      </p:pic>
      <p:pic>
        <p:nvPicPr>
          <p:cNvPr id="5" name="Imagen 4">
            <a:extLst>
              <a:ext uri="{FF2B5EF4-FFF2-40B4-BE49-F238E27FC236}">
                <a16:creationId xmlns:a16="http://schemas.microsoft.com/office/drawing/2014/main" id="{E6658616-7359-D8C5-0D1B-73D228B9D1BA}"/>
              </a:ext>
            </a:extLst>
          </p:cNvPr>
          <p:cNvPicPr>
            <a:picLocks noChangeAspect="1"/>
          </p:cNvPicPr>
          <p:nvPr/>
        </p:nvPicPr>
        <p:blipFill>
          <a:blip r:embed="rId4"/>
          <a:stretch>
            <a:fillRect/>
          </a:stretch>
        </p:blipFill>
        <p:spPr>
          <a:xfrm>
            <a:off x="5315666" y="1553633"/>
            <a:ext cx="3314210" cy="20403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title"/>
          </p:nvPr>
        </p:nvSpPr>
        <p:spPr>
          <a:xfrm>
            <a:off x="143508" y="0"/>
            <a:ext cx="6487800" cy="1012800"/>
          </a:xfrm>
          <a:prstGeom prst="rect">
            <a:avLst/>
          </a:prstGeom>
          <a:noFill/>
          <a:ln>
            <a:noFill/>
          </a:ln>
        </p:spPr>
        <p:txBody>
          <a:bodyPr spcFirstLastPara="1" wrap="square" lIns="91425" tIns="91425" rIns="91425" bIns="91425" anchor="t" anchorCtr="0">
            <a:noAutofit/>
          </a:bodyPr>
          <a:lstStyle/>
          <a:p>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ANÁLISIS MULTIVARIADO</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pic>
        <p:nvPicPr>
          <p:cNvPr id="109" name="Google Shape;109;p6"/>
          <p:cNvPicPr preferRelativeResize="0"/>
          <p:nvPr/>
        </p:nvPicPr>
        <p:blipFill rotWithShape="1">
          <a:blip r:embed="rId3">
            <a:alphaModFix/>
          </a:blip>
          <a:srcRect/>
          <a:stretch/>
        </p:blipFill>
        <p:spPr>
          <a:xfrm>
            <a:off x="1632408" y="1100483"/>
            <a:ext cx="2340000" cy="2160000"/>
          </a:xfrm>
          <a:prstGeom prst="rect">
            <a:avLst/>
          </a:prstGeom>
          <a:noFill/>
          <a:ln>
            <a:noFill/>
          </a:ln>
        </p:spPr>
      </p:pic>
      <p:pic>
        <p:nvPicPr>
          <p:cNvPr id="110" name="Google Shape;110;p6"/>
          <p:cNvPicPr preferRelativeResize="0"/>
          <p:nvPr/>
        </p:nvPicPr>
        <p:blipFill rotWithShape="1">
          <a:blip r:embed="rId4">
            <a:alphaModFix/>
          </a:blip>
          <a:srcRect/>
          <a:stretch/>
        </p:blipFill>
        <p:spPr>
          <a:xfrm>
            <a:off x="5595471" y="1012800"/>
            <a:ext cx="2340000" cy="2160000"/>
          </a:xfrm>
          <a:prstGeom prst="rect">
            <a:avLst/>
          </a:prstGeom>
          <a:noFill/>
          <a:ln>
            <a:noFill/>
          </a:ln>
        </p:spPr>
      </p:pic>
      <p:sp>
        <p:nvSpPr>
          <p:cNvPr id="111" name="Google Shape;111;p6"/>
          <p:cNvSpPr txBox="1"/>
          <p:nvPr/>
        </p:nvSpPr>
        <p:spPr>
          <a:xfrm>
            <a:off x="843854" y="3348167"/>
            <a:ext cx="3548761" cy="1472168"/>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s" sz="1400" dirty="0">
                <a:ln w="0"/>
                <a:effectLst>
                  <a:outerShdw blurRad="38100" dist="19050" dir="2700000" algn="tl" rotWithShape="0">
                    <a:schemeClr val="dk1">
                      <a:alpha val="40000"/>
                    </a:schemeClr>
                  </a:outerShdw>
                </a:effectLst>
                <a:latin typeface="Arial"/>
                <a:cs typeface="Arial"/>
                <a:sym typeface="Arial"/>
              </a:rPr>
              <a:t>Generando una matriz de correlación se observa claramente que los valores tienen una </a:t>
            </a:r>
            <a:r>
              <a:rPr lang="es" sz="1400">
                <a:ln w="0"/>
                <a:effectLst>
                  <a:outerShdw blurRad="38100" dist="19050" dir="2700000" algn="tl" rotWithShape="0">
                    <a:schemeClr val="dk1">
                      <a:alpha val="40000"/>
                    </a:schemeClr>
                  </a:outerShdw>
                </a:effectLst>
                <a:latin typeface="Arial"/>
                <a:cs typeface="Arial"/>
                <a:sym typeface="Arial"/>
              </a:rPr>
              <a:t>baja relación entre </a:t>
            </a:r>
            <a:r>
              <a:rPr lang="es" sz="1400" dirty="0">
                <a:ln w="0"/>
                <a:effectLst>
                  <a:outerShdw blurRad="38100" dist="19050" dir="2700000" algn="tl" rotWithShape="0">
                    <a:schemeClr val="dk1">
                      <a:alpha val="40000"/>
                    </a:schemeClr>
                  </a:outerShdw>
                </a:effectLst>
                <a:latin typeface="Arial"/>
                <a:cs typeface="Arial"/>
                <a:sym typeface="Arial"/>
              </a:rPr>
              <a:t>sí. </a:t>
            </a:r>
            <a:endParaRPr sz="1400" dirty="0">
              <a:ln w="0"/>
              <a:effectLst>
                <a:outerShdw blurRad="38100" dist="19050" dir="2700000" algn="tl" rotWithShape="0">
                  <a:schemeClr val="dk1">
                    <a:alpha val="40000"/>
                  </a:schemeClr>
                </a:outerShdw>
              </a:effectLst>
              <a:latin typeface="Arial"/>
              <a:cs typeface="Arial"/>
              <a:sym typeface="Arial"/>
            </a:endParaRPr>
          </a:p>
          <a:p>
            <a:pPr marL="0" marR="0" lvl="0" indent="0" algn="l" rtl="0">
              <a:lnSpc>
                <a:spcPct val="100000"/>
              </a:lnSpc>
              <a:spcBef>
                <a:spcPts val="800"/>
              </a:spcBef>
              <a:spcAft>
                <a:spcPts val="0"/>
              </a:spcAft>
              <a:buClr>
                <a:srgbClr val="000000"/>
              </a:buClr>
              <a:buSzPts val="1400"/>
              <a:buFont typeface="Arial"/>
              <a:buNone/>
            </a:pPr>
            <a:endParaRPr sz="1400" b="0" i="0" u="none" strike="noStrike" cap="none" dirty="0">
              <a:solidFill>
                <a:srgbClr val="000000"/>
              </a:solidFill>
              <a:latin typeface="Roboto"/>
              <a:ea typeface="Roboto"/>
              <a:cs typeface="Roboto"/>
              <a:sym typeface="Roboto"/>
            </a:endParaRPr>
          </a:p>
        </p:txBody>
      </p:sp>
      <p:sp>
        <p:nvSpPr>
          <p:cNvPr id="112" name="Google Shape;112;p6"/>
          <p:cNvSpPr txBox="1"/>
          <p:nvPr/>
        </p:nvSpPr>
        <p:spPr>
          <a:xfrm>
            <a:off x="4572000" y="3190773"/>
            <a:ext cx="4386943" cy="2118498"/>
          </a:xfrm>
          <a:prstGeom prst="rect">
            <a:avLst/>
          </a:prstGeom>
          <a:noFill/>
          <a:ln>
            <a:noFill/>
          </a:ln>
        </p:spPr>
        <p:txBody>
          <a:bodyPr spcFirstLastPara="1" wrap="square" lIns="91425" tIns="91425" rIns="91425" bIns="91425" anchor="t" anchorCtr="0">
            <a:spAutoFit/>
          </a:bodyPr>
          <a:lstStyle/>
          <a:p>
            <a:pPr algn="ctr">
              <a:lnSpc>
                <a:spcPct val="150000"/>
              </a:lnSpc>
              <a:buClr>
                <a:srgbClr val="000000"/>
              </a:buClr>
              <a:buSzPts val="1000"/>
            </a:pPr>
            <a:r>
              <a:rPr lang="es" sz="1400" dirty="0">
                <a:ln w="0"/>
                <a:effectLst>
                  <a:outerShdw blurRad="38100" dist="19050" dir="2700000" algn="tl" rotWithShape="0">
                    <a:schemeClr val="dk1">
                      <a:alpha val="40000"/>
                    </a:schemeClr>
                  </a:outerShdw>
                </a:effectLst>
                <a:latin typeface="Arial"/>
                <a:cs typeface="Arial"/>
                <a:sym typeface="Arial"/>
              </a:rPr>
              <a:t>Decidimos fijar el precio máximo en 100 dólares creando el dataset “df_wine_100usd”, de esa manera eliminamos los precios más elevados (outliers) y analizamos de mejor forma los vinos que tienen un precio más accesible y llegan al público masivo. </a:t>
            </a:r>
            <a:endParaRPr sz="1400" dirty="0">
              <a:ln w="0"/>
              <a:effectLst>
                <a:outerShdw blurRad="38100" dist="19050" dir="2700000" algn="tl" rotWithShape="0">
                  <a:schemeClr val="dk1">
                    <a:alpha val="40000"/>
                  </a:schemeClr>
                </a:outerShdw>
              </a:effectLst>
              <a:latin typeface="Arial"/>
              <a:cs typeface="Arial"/>
              <a:sym typeface="Arial"/>
            </a:endParaRPr>
          </a:p>
          <a:p>
            <a:pPr marL="0" marR="0" lvl="0" indent="0" algn="l" rtl="0">
              <a:lnSpc>
                <a:spcPct val="100000"/>
              </a:lnSpc>
              <a:spcBef>
                <a:spcPts val="800"/>
              </a:spcBef>
              <a:spcAft>
                <a:spcPts val="0"/>
              </a:spcAft>
              <a:buClr>
                <a:srgbClr val="000000"/>
              </a:buClr>
              <a:buSzPts val="1400"/>
              <a:buFont typeface="Arial"/>
              <a:buNone/>
            </a:pPr>
            <a:endParaRPr sz="1400" b="0" i="0" u="none" strike="noStrike" cap="none" dirty="0">
              <a:solidFill>
                <a:srgbClr val="000000"/>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title"/>
          </p:nvPr>
        </p:nvSpPr>
        <p:spPr>
          <a:xfrm>
            <a:off x="143508" y="0"/>
            <a:ext cx="6487800" cy="1012800"/>
          </a:xfrm>
          <a:prstGeom prst="rect">
            <a:avLst/>
          </a:prstGeom>
          <a:noFill/>
          <a:ln>
            <a:noFill/>
          </a:ln>
        </p:spPr>
        <p:txBody>
          <a:bodyPr spcFirstLastPara="1" wrap="square" lIns="91425" tIns="91425" rIns="91425" bIns="91425" anchor="t" anchorCtr="0">
            <a:noAutofit/>
          </a:bodyPr>
          <a:lstStyle/>
          <a:p>
            <a:r>
              <a:rPr lang="es"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ANÁLISIS MULTIVARIADO</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111" name="Google Shape;111;p6"/>
          <p:cNvSpPr txBox="1"/>
          <p:nvPr/>
        </p:nvSpPr>
        <p:spPr>
          <a:xfrm>
            <a:off x="609582" y="3671332"/>
            <a:ext cx="8207847" cy="1472168"/>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s-AR" sz="1400">
                <a:ln w="0"/>
                <a:effectLst>
                  <a:outerShdw blurRad="38100" dist="19050" dir="2700000" algn="tl" rotWithShape="0">
                    <a:schemeClr val="dk1">
                      <a:alpha val="40000"/>
                    </a:schemeClr>
                  </a:outerShdw>
                </a:effectLst>
                <a:latin typeface="Arial"/>
                <a:cs typeface="Arial"/>
                <a:sym typeface="Arial"/>
              </a:rPr>
              <a:t>El mapa muestra una concentración fuerte en Italia, Francia y España</a:t>
            </a:r>
          </a:p>
          <a:p>
            <a:pPr marL="0" marR="0" lvl="0" indent="0" algn="ctr" rtl="0">
              <a:lnSpc>
                <a:spcPct val="150000"/>
              </a:lnSpc>
              <a:spcBef>
                <a:spcPts val="0"/>
              </a:spcBef>
              <a:spcAft>
                <a:spcPts val="0"/>
              </a:spcAft>
              <a:buClr>
                <a:srgbClr val="000000"/>
              </a:buClr>
              <a:buSzPts val="1000"/>
              <a:buFont typeface="Arial"/>
              <a:buNone/>
            </a:pPr>
            <a:r>
              <a:rPr lang="es-AR" sz="1400">
                <a:ln w="0"/>
                <a:effectLst>
                  <a:outerShdw blurRad="38100" dist="19050" dir="2700000" algn="tl" rotWithShape="0">
                    <a:schemeClr val="dk1">
                      <a:alpha val="40000"/>
                    </a:schemeClr>
                  </a:outerShdw>
                </a:effectLst>
                <a:latin typeface="Arial"/>
                <a:cs typeface="Arial"/>
                <a:sym typeface="Arial"/>
              </a:rPr>
              <a:t>Una concentración menos fuerte en Argentina, Chile y Australia y una distribución bastante estable para el resto de países exportadores</a:t>
            </a:r>
            <a:endParaRPr sz="1400" dirty="0">
              <a:ln w="0"/>
              <a:effectLst>
                <a:outerShdw blurRad="38100" dist="19050" dir="2700000" algn="tl" rotWithShape="0">
                  <a:schemeClr val="dk1">
                    <a:alpha val="40000"/>
                  </a:schemeClr>
                </a:outerShdw>
              </a:effectLst>
              <a:latin typeface="Arial"/>
              <a:cs typeface="Arial"/>
              <a:sym typeface="Arial"/>
            </a:endParaRPr>
          </a:p>
          <a:p>
            <a:pPr marL="0" marR="0" lvl="0" indent="0" algn="l" rtl="0">
              <a:lnSpc>
                <a:spcPct val="100000"/>
              </a:lnSpc>
              <a:spcBef>
                <a:spcPts val="800"/>
              </a:spcBef>
              <a:spcAft>
                <a:spcPts val="0"/>
              </a:spcAft>
              <a:buClr>
                <a:srgbClr val="000000"/>
              </a:buClr>
              <a:buSzPts val="1400"/>
              <a:buFont typeface="Arial"/>
              <a:buNone/>
            </a:pPr>
            <a:endParaRPr sz="1400" b="0" i="0" u="none" strike="noStrike" cap="none" dirty="0">
              <a:solidFill>
                <a:srgbClr val="000000"/>
              </a:solidFill>
              <a:latin typeface="Roboto"/>
              <a:ea typeface="Roboto"/>
              <a:cs typeface="Roboto"/>
              <a:sym typeface="Roboto"/>
            </a:endParaRPr>
          </a:p>
        </p:txBody>
      </p:sp>
      <p:pic>
        <p:nvPicPr>
          <p:cNvPr id="3" name="Imagen 2">
            <a:extLst>
              <a:ext uri="{FF2B5EF4-FFF2-40B4-BE49-F238E27FC236}">
                <a16:creationId xmlns:a16="http://schemas.microsoft.com/office/drawing/2014/main" id="{39D23E88-6F13-E0B1-A374-05A243603CC4}"/>
              </a:ext>
            </a:extLst>
          </p:cNvPr>
          <p:cNvPicPr>
            <a:picLocks noChangeAspect="1"/>
          </p:cNvPicPr>
          <p:nvPr/>
        </p:nvPicPr>
        <p:blipFill>
          <a:blip r:embed="rId3"/>
          <a:stretch>
            <a:fillRect/>
          </a:stretch>
        </p:blipFill>
        <p:spPr>
          <a:xfrm>
            <a:off x="2410566" y="668175"/>
            <a:ext cx="4453498" cy="2850445"/>
          </a:xfrm>
          <a:prstGeom prst="rect">
            <a:avLst/>
          </a:prstGeom>
        </p:spPr>
      </p:pic>
    </p:spTree>
    <p:extLst>
      <p:ext uri="{BB962C8B-B14F-4D97-AF65-F5344CB8AC3E}">
        <p14:creationId xmlns:p14="http://schemas.microsoft.com/office/powerpoint/2010/main" val="3739256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title"/>
          </p:nvPr>
        </p:nvSpPr>
        <p:spPr>
          <a:xfrm>
            <a:off x="143507" y="0"/>
            <a:ext cx="8107863" cy="1012800"/>
          </a:xfrm>
          <a:prstGeom prst="rect">
            <a:avLst/>
          </a:prstGeom>
          <a:noFill/>
          <a:ln>
            <a:noFill/>
          </a:ln>
        </p:spPr>
        <p:txBody>
          <a:bodyPr spcFirstLastPara="1" wrap="square" lIns="91425" tIns="91425" rIns="91425" bIns="91425" anchor="t" anchorCtr="0">
            <a:noAutofit/>
          </a:bodyPr>
          <a:lstStyle/>
          <a:p>
            <a:r>
              <a:rPr lang="es-AR" sz="3600" b="1">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DATA WRANGLING PARA MODELOS</a:t>
            </a:r>
            <a:endParaRPr sz="3600"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endParaRPr>
          </a:p>
        </p:txBody>
      </p:sp>
      <p:sp>
        <p:nvSpPr>
          <p:cNvPr id="111" name="Google Shape;111;p6"/>
          <p:cNvSpPr txBox="1"/>
          <p:nvPr/>
        </p:nvSpPr>
        <p:spPr>
          <a:xfrm>
            <a:off x="771282" y="1229081"/>
            <a:ext cx="8038889" cy="2446793"/>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s-AR" sz="1400">
                <a:ln w="0"/>
                <a:effectLst>
                  <a:outerShdw blurRad="38100" dist="19050" dir="2700000" algn="tl" rotWithShape="0">
                    <a:schemeClr val="dk1">
                      <a:alpha val="40000"/>
                    </a:schemeClr>
                  </a:outerShdw>
                </a:effectLst>
                <a:latin typeface="Arial"/>
                <a:cs typeface="Arial"/>
                <a:sym typeface="Arial"/>
              </a:rPr>
              <a:t>En base a los análisis de variables realizados previamente, quitamos del dataset las columnas</a:t>
            </a:r>
          </a:p>
          <a:p>
            <a:pPr marL="0" marR="0" lvl="0" indent="0" algn="ctr" rtl="0">
              <a:lnSpc>
                <a:spcPct val="150000"/>
              </a:lnSpc>
              <a:spcBef>
                <a:spcPts val="0"/>
              </a:spcBef>
              <a:spcAft>
                <a:spcPts val="0"/>
              </a:spcAft>
              <a:buClr>
                <a:srgbClr val="000000"/>
              </a:buClr>
              <a:buSzPts val="1000"/>
              <a:buFont typeface="Arial"/>
              <a:buNone/>
            </a:pPr>
            <a:r>
              <a:rPr lang="es-AR" sz="1400">
                <a:ln w="0"/>
                <a:effectLst>
                  <a:outerShdw blurRad="38100" dist="19050" dir="2700000" algn="tl" rotWithShape="0">
                    <a:schemeClr val="dk1">
                      <a:alpha val="40000"/>
                    </a:schemeClr>
                  </a:outerShdw>
                </a:effectLst>
                <a:latin typeface="Arial"/>
                <a:cs typeface="Arial"/>
                <a:sym typeface="Arial"/>
              </a:rPr>
              <a:t>irrelevantes que no aportan información al modelo. Las columnas que eliminamos son: indice,</a:t>
            </a:r>
          </a:p>
          <a:p>
            <a:pPr marL="0" marR="0" lvl="0" indent="0" algn="ctr" rtl="0">
              <a:lnSpc>
                <a:spcPct val="150000"/>
              </a:lnSpc>
              <a:spcBef>
                <a:spcPts val="0"/>
              </a:spcBef>
              <a:spcAft>
                <a:spcPts val="0"/>
              </a:spcAft>
              <a:buClr>
                <a:srgbClr val="000000"/>
              </a:buClr>
              <a:buSzPts val="1000"/>
              <a:buFont typeface="Arial"/>
              <a:buNone/>
            </a:pPr>
            <a:r>
              <a:rPr lang="es-AR" sz="1400">
                <a:ln w="0"/>
                <a:effectLst>
                  <a:outerShdw blurRad="38100" dist="19050" dir="2700000" algn="tl" rotWithShape="0">
                    <a:schemeClr val="dk1">
                      <a:alpha val="40000"/>
                    </a:schemeClr>
                  </a:outerShdw>
                </a:effectLst>
                <a:latin typeface="Arial"/>
                <a:cs typeface="Arial"/>
                <a:sym typeface="Arial"/>
              </a:rPr>
              <a:t>region_1, region_2, taster_name, taster_twitter_handle, description, title, gender,province.</a:t>
            </a:r>
          </a:p>
          <a:p>
            <a:pPr marL="0" marR="0" lvl="0" indent="0" algn="ctr" rtl="0">
              <a:lnSpc>
                <a:spcPct val="150000"/>
              </a:lnSpc>
              <a:spcBef>
                <a:spcPts val="0"/>
              </a:spcBef>
              <a:spcAft>
                <a:spcPts val="0"/>
              </a:spcAft>
              <a:buClr>
                <a:srgbClr val="000000"/>
              </a:buClr>
              <a:buSzPts val="1000"/>
              <a:buFont typeface="Arial"/>
              <a:buNone/>
            </a:pPr>
            <a:endParaRPr lang="es-AR" sz="1400" b="0" i="0" u="none" strike="noStrike" cap="none">
              <a:ln w="0"/>
              <a:solidFill>
                <a:srgbClr val="000000"/>
              </a:solidFill>
              <a:effectLst>
                <a:outerShdw blurRad="38100" dist="19050" dir="2700000" algn="tl" rotWithShape="0">
                  <a:schemeClr val="dk1">
                    <a:alpha val="40000"/>
                  </a:schemeClr>
                </a:outerShdw>
              </a:effectLst>
              <a:latin typeface="Arial"/>
              <a:ea typeface="Roboto"/>
              <a:cs typeface="Arial"/>
              <a:sym typeface="Arial"/>
            </a:endParaRPr>
          </a:p>
          <a:p>
            <a:pPr marL="0" marR="0" lvl="0" indent="0" algn="ctr" rtl="0">
              <a:lnSpc>
                <a:spcPct val="150000"/>
              </a:lnSpc>
              <a:spcBef>
                <a:spcPts val="0"/>
              </a:spcBef>
              <a:spcAft>
                <a:spcPts val="0"/>
              </a:spcAft>
              <a:buClr>
                <a:srgbClr val="000000"/>
              </a:buClr>
              <a:buSzPts val="1000"/>
              <a:buFont typeface="Arial"/>
              <a:buNone/>
            </a:pPr>
            <a:r>
              <a:rPr lang="es-AR" sz="1400">
                <a:ln w="0"/>
                <a:solidFill>
                  <a:srgbClr val="000000"/>
                </a:solidFill>
                <a:effectLst>
                  <a:outerShdw blurRad="38100" dist="19050" dir="2700000" algn="tl" rotWithShape="0">
                    <a:schemeClr val="dk1">
                      <a:alpha val="40000"/>
                    </a:schemeClr>
                  </a:outerShdw>
                </a:effectLst>
                <a:latin typeface="Arial"/>
                <a:ea typeface="Roboto"/>
                <a:cs typeface="Arial"/>
                <a:sym typeface="Arial"/>
              </a:rPr>
              <a:t>En el siguiente paso y debido al volumen de columnas generadas decidimos quedarnos con solo 5000 vinotecas, esto representa una pérdida del 20% de los datos y pasamos de 18000 columnas a solo 4000</a:t>
            </a:r>
            <a:endParaRPr sz="14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3436912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Char"/>
      </p:transition>
    </mc:Choice>
    <mc:Fallback xmlns="">
      <p:transition spd="slow">
        <p:fade/>
      </p:transition>
    </mc:Fallback>
  </mc:AlternateContent>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172</TotalTime>
  <Words>999</Words>
  <Application>Microsoft Office PowerPoint</Application>
  <PresentationFormat>Presentación en pantalla (16:9)</PresentationFormat>
  <Paragraphs>75</Paragraphs>
  <Slides>16</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Century Gothic</vt:lpstr>
      <vt:lpstr>Roboto</vt:lpstr>
      <vt:lpstr>Arial</vt:lpstr>
      <vt:lpstr>Wingdings 3</vt:lpstr>
      <vt:lpstr>Aharoni</vt:lpstr>
      <vt:lpstr>Espiral</vt:lpstr>
      <vt:lpstr>PROYECTO FINAL DATA SCIENCE</vt:lpstr>
      <vt:lpstr>TEMÁTICA</vt:lpstr>
      <vt:lpstr>OBJETIVO</vt:lpstr>
      <vt:lpstr>CARACTERÍSITCAS DEL SET DE DATOS</vt:lpstr>
      <vt:lpstr>ANÁLISIS UNIVARIADO</vt:lpstr>
      <vt:lpstr>ANÁLISIS BIVARIADO</vt:lpstr>
      <vt:lpstr>ANÁLISIS MULTIVARIADO</vt:lpstr>
      <vt:lpstr>ANÁLISIS MULTIVARIADO</vt:lpstr>
      <vt:lpstr>DATA WRANGLING PARA MODELOS</vt:lpstr>
      <vt:lpstr>ALGORITMOS DE CLASIFICACIÓN</vt:lpstr>
      <vt:lpstr>IMPORTANCIA DE LOS PREDICTORES</vt:lpstr>
      <vt:lpstr>CLASSIFICATION REPORT</vt:lpstr>
      <vt:lpstr>CONCLUSIÓN DE ALGORITMOS DE CLASIFICACIÓN</vt:lpstr>
      <vt:lpstr>RESULTADOS Y OPTIMIZACIÓN DEL MEJOR MODELO</vt:lpstr>
      <vt:lpstr>OBJETIVO A FUTURO</vt:lpstr>
      <vt:lpstr>CONCLUSIÓN FINAL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DATA SCIENCE</dc:title>
  <cp:lastModifiedBy>Oscar Parente</cp:lastModifiedBy>
  <cp:revision>27</cp:revision>
  <dcterms:modified xsi:type="dcterms:W3CDTF">2022-08-20T21:59:50Z</dcterms:modified>
</cp:coreProperties>
</file>